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4"/>
  </p:sldMasterIdLst>
  <p:sldIdLst>
    <p:sldId id="256" r:id="rId5"/>
    <p:sldId id="257" r:id="rId6"/>
    <p:sldId id="258" r:id="rId7"/>
    <p:sldId id="269" r:id="rId8"/>
    <p:sldId id="259" r:id="rId9"/>
    <p:sldId id="274" r:id="rId10"/>
    <p:sldId id="260" r:id="rId11"/>
    <p:sldId id="270" r:id="rId12"/>
    <p:sldId id="261" r:id="rId13"/>
    <p:sldId id="262" r:id="rId14"/>
    <p:sldId id="263" r:id="rId15"/>
    <p:sldId id="273" r:id="rId16"/>
    <p:sldId id="264" r:id="rId17"/>
    <p:sldId id="265" r:id="rId18"/>
    <p:sldId id="266" r:id="rId19"/>
    <p:sldId id="267" r:id="rId20"/>
    <p:sldId id="268" r:id="rId21"/>
    <p:sldId id="271" r:id="rId22"/>
    <p:sldId id="272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29" dt="2026-10-04T16:35:13.870"/>
    <p1510:client id="{05337FFA-B36A-4B78-8A65-3D745E25CB5E}" v="593" dt="2026-10-04T17:20:03.0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34" autoAdjust="0"/>
    <p:restoredTop sz="94660"/>
  </p:normalViewPr>
  <p:slideViewPr>
    <p:cSldViewPr snapToGrid="0">
      <p:cViewPr varScale="1">
        <p:scale>
          <a:sx n="63" d="100"/>
          <a:sy n="63" d="100"/>
        </p:scale>
        <p:origin x="81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4.xml" Id="rId8" /><Relationship Type="http://schemas.openxmlformats.org/officeDocument/2006/relationships/slide" Target="slides/slide9.xml" Id="rId13" /><Relationship Type="http://schemas.openxmlformats.org/officeDocument/2006/relationships/slide" Target="slides/slide14.xml" Id="rId18" /><Relationship Type="http://schemas.openxmlformats.org/officeDocument/2006/relationships/theme" Target="theme/theme1.xml" Id="rId26" /><Relationship Type="http://schemas.openxmlformats.org/officeDocument/2006/relationships/customXml" Target="../customXml/item3.xml" Id="rId3" /><Relationship Type="http://schemas.openxmlformats.org/officeDocument/2006/relationships/slide" Target="slides/slide17.xml" Id="rId21" /><Relationship Type="http://schemas.openxmlformats.org/officeDocument/2006/relationships/slide" Target="slides/slide3.xml" Id="rId7" /><Relationship Type="http://schemas.openxmlformats.org/officeDocument/2006/relationships/slide" Target="slides/slide8.xml" Id="rId12" /><Relationship Type="http://schemas.openxmlformats.org/officeDocument/2006/relationships/slide" Target="slides/slide13.xml" Id="rId17" /><Relationship Type="http://schemas.openxmlformats.org/officeDocument/2006/relationships/viewProps" Target="viewProps.xml" Id="rId25" /><Relationship Type="http://schemas.openxmlformats.org/officeDocument/2006/relationships/customXml" Target="../customXml/item2.xml" Id="rId2" /><Relationship Type="http://schemas.openxmlformats.org/officeDocument/2006/relationships/slide" Target="slides/slide12.xml" Id="rId16" /><Relationship Type="http://schemas.openxmlformats.org/officeDocument/2006/relationships/slide" Target="slides/slide16.xml" Id="rId20" /><Relationship Type="http://schemas.microsoft.com/office/2015/10/relationships/revisionInfo" Target="revisionInfo.xml" Id="rId29" /><Relationship Type="http://schemas.openxmlformats.org/officeDocument/2006/relationships/customXml" Target="../customXml/item1.xml" Id="rId1" /><Relationship Type="http://schemas.openxmlformats.org/officeDocument/2006/relationships/slide" Target="slides/slide2.xml" Id="rId6" /><Relationship Type="http://schemas.openxmlformats.org/officeDocument/2006/relationships/slide" Target="slides/slide7.xml" Id="rId11" /><Relationship Type="http://schemas.openxmlformats.org/officeDocument/2006/relationships/presProps" Target="presProps.xml" Id="rId24" /><Relationship Type="http://schemas.openxmlformats.org/officeDocument/2006/relationships/slide" Target="slides/slide1.xml" Id="rId5" /><Relationship Type="http://schemas.openxmlformats.org/officeDocument/2006/relationships/slide" Target="slides/slide11.xml" Id="rId15" /><Relationship Type="http://schemas.openxmlformats.org/officeDocument/2006/relationships/slide" Target="slides/slide19.xml" Id="rId23" /><Relationship Type="http://schemas.openxmlformats.org/officeDocument/2006/relationships/slide" Target="slides/slide6.xml" Id="rId10" /><Relationship Type="http://schemas.openxmlformats.org/officeDocument/2006/relationships/slide" Target="slides/slide15.xml" Id="rId19" /><Relationship Type="http://schemas.openxmlformats.org/officeDocument/2006/relationships/slideMaster" Target="slideMasters/slideMaster1.xml" Id="rId4" /><Relationship Type="http://schemas.openxmlformats.org/officeDocument/2006/relationships/slide" Target="slides/slide5.xml" Id="rId9" /><Relationship Type="http://schemas.openxmlformats.org/officeDocument/2006/relationships/slide" Target="slides/slide10.xml" Id="rId14" /><Relationship Type="http://schemas.openxmlformats.org/officeDocument/2006/relationships/slide" Target="slides/slide18.xml" Id="rId22" /><Relationship Type="http://schemas.openxmlformats.org/officeDocument/2006/relationships/tableStyles" Target="tableStyles.xml" Id="rId27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56F1E-441F-858B-9D73-C9B20C16AB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8545FA-BBE6-ED80-847A-FB3F3F7C50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5A4421-B034-9E3E-7ACB-6D432AE18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82B2-CA2D-4E00-A3EE-9F7FA5E97DDF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43A805-4F09-CD19-7475-3234445F5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4D7DD7-E556-1DDA-907C-EA2488443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6CF6-F583-41B6-804D-2BA30EC2CA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451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D6A9D-CDAA-1DA0-5D71-4211EC2FA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36D12F-9502-CFC0-FEB8-FF4FFDCB76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5F2BF-0F8E-813E-F919-ABC057EFC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82B2-CA2D-4E00-A3EE-9F7FA5E97DDF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F43E55-9D5B-57A2-C71E-F226AA700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004F7-B0D5-AA6D-99F4-FBBCBADC7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6CF6-F583-41B6-804D-2BA30EC2CA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4721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979BC-751E-5F9E-FAA1-956238D05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AC4EE9-D979-1E2D-E05C-D9D9F5ACF4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E0117A-E20D-08FC-48E1-241C7D836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82B2-CA2D-4E00-A3EE-9F7FA5E97DDF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A58FDC-FACD-5F2C-7D56-931BA72DA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2C06D2-1ECF-98D5-AF5F-CD64814AA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6CF6-F583-41B6-804D-2BA30EC2CA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93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2412F-A964-2AD6-992E-1ECE7CCF3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6F347A-4475-029D-DFC3-E73ECAE638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6C728D-2A43-FDA8-B673-B114023EF0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864C32-B3B0-16AE-5CB3-8A458A2EA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82B2-CA2D-4E00-A3EE-9F7FA5E97DDF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49418B-942D-8F39-6FAB-1073963D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B8CABC-4C81-F253-A25E-CEC6AEAA0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6CF6-F583-41B6-804D-2BA30EC2CA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9143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2669E-46CD-CC43-4E0C-DE57E3B95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6D0D70-C568-ECE6-9CFF-C6FE7B9702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3F7229-A858-AA2C-E091-8FD369F98E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40671D-D9EE-87C6-476A-91E4920704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5D5DAF-1F69-F577-2328-AFB612B385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904155-CE62-5417-7A50-EA5AAB348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82B2-CA2D-4E00-A3EE-9F7FA5E97DDF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1E3798-FD5F-0B52-B55A-B346FECBA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F98527-9352-5A4A-E637-D94FB29EC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6CF6-F583-41B6-804D-2BA30EC2CA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6363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C30D0-C2F0-5AC4-A4DA-5369A9824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8DA269-BAB5-86AF-ABF4-86FC66FCD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82B2-CA2D-4E00-A3EE-9F7FA5E97DDF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9435E2-175F-2522-A31A-B4937E831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57154A-8587-5D0A-C521-12EFED414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6CF6-F583-41B6-804D-2BA30EC2CA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540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64F785-850D-1610-3759-B4569A462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82B2-CA2D-4E00-A3EE-9F7FA5E97DDF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B8462B-D657-21E9-9F01-71EE04364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7FC80E-6BC6-1B74-DE99-AEF63606E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6CF6-F583-41B6-804D-2BA30EC2CA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071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AACE9-F7C8-96B4-0EFA-7760FF480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61214C-E287-9AE0-5ABB-FD936B834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77383D-38E5-A4AE-5342-A04DEBB3B5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3AABFD-F72E-6AE0-59AA-17FC80565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82B2-CA2D-4E00-A3EE-9F7FA5E97DDF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66B949-85B4-B452-5E08-32BC71410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4B3C9A-2914-4969-925C-BA57CABEF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6CF6-F583-41B6-804D-2BA30EC2CA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3994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50098-6103-320F-61FE-F39FCEE8A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BC487E-9DDF-579A-583B-D546B9E4924E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F73CF0-26AC-AC2F-5725-A57F1AD271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7DACC5-5AEC-12E0-1FE9-190477F2B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82B2-CA2D-4E00-A3EE-9F7FA5E97DDF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6A3606-8A5B-5B32-E5BA-F6D7E14F9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00BB7F-FB9E-7E3A-92A7-D418CFCEB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6CF6-F583-41B6-804D-2BA30EC2CA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9599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993FA-2B62-82F9-D464-269AC48A3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36FBA0-11D0-8BD7-82BC-46FADE6052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C6B774-7E5F-F047-A84F-DDF4AEDEB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82B2-CA2D-4E00-A3EE-9F7FA5E97DDF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894AAD-4A2B-9336-7147-1A3E0FBE9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AD7C5A-9D7C-F15E-AD1E-160C9D64D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6CF6-F583-41B6-804D-2BA30EC2CA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624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310F74-8137-EB93-DDF3-286BDCCD3C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6EC089-D21D-1D5E-DA12-9850CA888E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E4698A-6230-80EE-6091-89756AAAF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82B2-CA2D-4E00-A3EE-9F7FA5E97DDF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DE3B46-2A4E-51DF-A2C8-4B7DD4A48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C1ABDD-8837-7AB5-F4DC-8BF57CC2D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26CF6-F583-41B6-804D-2BA30EC2CA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672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D03156-8576-CE2C-1051-41A05A964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13CBA0-3F46-C37B-1FBF-798B5EC306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005CF7-04BE-6101-CFDF-682888B88F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9682B2-CA2D-4E00-A3EE-9F7FA5E97DDF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AAE1D-4DB6-41CC-4254-FD9D1C5A78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09E860-14D4-814F-5458-32DBCDD290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F26CF6-F583-41B6-804D-2BA30EC2CA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3490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KUbrJPAt65g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B1D7F-EA49-4893-A80F-FAABBC3C4E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5388" y="2137776"/>
            <a:ext cx="8651151" cy="2595207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  <a:t>Phonics at </a:t>
            </a:r>
            <a:b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  <a:t>Staplehurst School</a:t>
            </a:r>
            <a:b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b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r>
              <a:rPr lang="en-GB" sz="4000" dirty="0">
                <a:solidFill>
                  <a:srgbClr val="0070C0"/>
                </a:solidFill>
                <a:latin typeface="Comic Sans MS" panose="030F0702030302020204" pitchFamily="66" charset="0"/>
              </a:rPr>
              <a:t>Mrs Golding</a:t>
            </a:r>
            <a:br>
              <a:rPr lang="en-GB" sz="4000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r>
              <a:rPr lang="en-GB" sz="4000" dirty="0">
                <a:solidFill>
                  <a:srgbClr val="0070C0"/>
                </a:solidFill>
                <a:latin typeface="Comic Sans MS" panose="030F0702030302020204" pitchFamily="66" charset="0"/>
              </a:rPr>
              <a:t>EYFS Phase Leader</a:t>
            </a:r>
            <a:endParaRPr lang="en-GB" sz="48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A4AFB6-B1B6-88BB-DD74-9D2AC665E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1122" y="5211354"/>
            <a:ext cx="3076575" cy="13049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03797B8-BC07-5DFA-286A-3E3FCC04F3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52" y="5379142"/>
            <a:ext cx="2761727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352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69965-B37E-4A98-B114-0DE8D39DD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  <a:t>Aims of the session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0384D9-B13A-4061-A281-5C017165C3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28627"/>
            <a:ext cx="9214894" cy="44989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2400" dirty="0">
                <a:solidFill>
                  <a:srgbClr val="0070C0"/>
                </a:solidFill>
                <a:latin typeface="Comic Sans MS" panose="030F0702030302020204" pitchFamily="66" charset="0"/>
                <a:ea typeface="+mn-lt"/>
                <a:cs typeface="+mn-lt"/>
              </a:rPr>
              <a:t>To have a secure understanding of how we teach phonics at Staplehurst School </a:t>
            </a:r>
            <a:endParaRPr lang="en-GB" sz="2400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GB" sz="2400" dirty="0">
                <a:solidFill>
                  <a:srgbClr val="0070C0"/>
                </a:solidFill>
                <a:latin typeface="Comic Sans MS" panose="030F0702030302020204" pitchFamily="66" charset="0"/>
                <a:ea typeface="+mn-lt"/>
                <a:cs typeface="+mn-lt"/>
              </a:rPr>
              <a:t>To understand the importance of pure sounds </a:t>
            </a:r>
            <a:endParaRPr lang="en-GB" sz="2400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GB" sz="2400" dirty="0">
                <a:solidFill>
                  <a:srgbClr val="0070C0"/>
                </a:solidFill>
                <a:latin typeface="Comic Sans MS" panose="030F0702030302020204" pitchFamily="66" charset="0"/>
                <a:ea typeface="+mn-lt"/>
                <a:cs typeface="+mn-lt"/>
              </a:rPr>
              <a:t>To have a clear understanding of the terminology used when teaching phonics </a:t>
            </a:r>
            <a:endParaRPr lang="en-GB" sz="2400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GB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To see resources used in school to reinforce phonics teaching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5288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76CE2-E2D6-48BD-B456-4B1B43DCA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01148"/>
          </a:xfrm>
        </p:spPr>
        <p:txBody>
          <a:bodyPr/>
          <a:lstStyle/>
          <a:p>
            <a:r>
              <a:rPr lang="en-GB" dirty="0"/>
              <a:t>Where does phonics fit into reading?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3838A71-5C4D-4127-8E1C-758C82A81C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3021" y="194818"/>
            <a:ext cx="9566562" cy="6468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851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ED702-BF5C-4697-8A19-5DF38E300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27652"/>
          </a:xfrm>
        </p:spPr>
        <p:txBody>
          <a:bodyPr/>
          <a:lstStyle/>
          <a:p>
            <a: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  <a:t>Phonics Key Vocabulary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D4431-BE22-40D5-B035-EAF1FA6565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9487083" cy="388077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2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Phoneme</a:t>
            </a:r>
            <a: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  <a:t> - t</a:t>
            </a:r>
            <a:r>
              <a:rPr lang="en-US" dirty="0">
                <a:solidFill>
                  <a:srgbClr val="0070C0"/>
                </a:solidFill>
                <a:latin typeface="Comic Sans MS" panose="030F0702030302020204" pitchFamily="66" charset="0"/>
              </a:rPr>
              <a:t>he smallest unit of sound</a:t>
            </a:r>
            <a:endParaRPr lang="en-GB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GB" sz="2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Grapheme</a:t>
            </a:r>
            <a:r>
              <a:rPr lang="en-GB" sz="2000" b="1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  <a:t>- </a:t>
            </a:r>
            <a:r>
              <a:rPr lang="en-US" dirty="0">
                <a:solidFill>
                  <a:srgbClr val="0070C0"/>
                </a:solidFill>
                <a:latin typeface="Comic Sans MS" panose="030F0702030302020204" pitchFamily="66" charset="0"/>
              </a:rPr>
              <a:t> a letter or group of letters that represents a single phoneme in written form</a:t>
            </a:r>
            <a:endParaRPr lang="en-GB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GB" sz="2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Digraph</a:t>
            </a:r>
            <a: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  <a:t> – 2 letters representing one sound</a:t>
            </a:r>
          </a:p>
          <a:p>
            <a:r>
              <a:rPr lang="en-GB" sz="2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Trigraph</a:t>
            </a:r>
            <a:r>
              <a:rPr lang="en-GB" b="1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  <a:t>– 3 letters representing one sound</a:t>
            </a:r>
          </a:p>
          <a:p>
            <a:r>
              <a:rPr lang="en-GB" sz="2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Blending</a:t>
            </a:r>
            <a: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  <a:t> – combine sounds to make a word for reading</a:t>
            </a:r>
          </a:p>
          <a:p>
            <a:r>
              <a:rPr lang="en-GB" sz="2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Segmenting </a:t>
            </a:r>
            <a: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  <a:t>– separate a word into individual words for writing</a:t>
            </a:r>
          </a:p>
        </p:txBody>
      </p:sp>
    </p:spTree>
    <p:extLst>
      <p:ext uri="{BB962C8B-B14F-4D97-AF65-F5344CB8AC3E}">
        <p14:creationId xmlns:p14="http://schemas.microsoft.com/office/powerpoint/2010/main" val="1846467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16EB2-AFAF-45D9-8263-62B248D1E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615" y="240506"/>
            <a:ext cx="8596668" cy="1320800"/>
          </a:xfrm>
        </p:spPr>
        <p:txBody>
          <a:bodyPr/>
          <a:lstStyle/>
          <a:p>
            <a: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  <a:t>What is Read Write Inc?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258336-DAAC-4AD6-906D-80A895AD49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614" y="1483360"/>
            <a:ext cx="8837727" cy="5134134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GB" sz="2800" dirty="0">
                <a:solidFill>
                  <a:srgbClr val="0070C0"/>
                </a:solidFill>
                <a:latin typeface="Comic Sans MS" panose="030F0702030302020204" pitchFamily="66" charset="0"/>
              </a:rPr>
              <a:t>Systematic synthetic phonics scheme – validated by DfE</a:t>
            </a:r>
          </a:p>
          <a:p>
            <a:r>
              <a:rPr lang="en-GB" sz="2800" dirty="0">
                <a:solidFill>
                  <a:srgbClr val="0070C0"/>
                </a:solidFill>
                <a:latin typeface="Comic Sans MS" panose="030F0702030302020204" pitchFamily="66" charset="0"/>
              </a:rPr>
              <a:t>Teaches </a:t>
            </a:r>
          </a:p>
          <a:p>
            <a:pPr lvl="1"/>
            <a:r>
              <a:rPr lang="en-GB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single letter sounds</a:t>
            </a:r>
          </a:p>
          <a:p>
            <a:pPr lvl="1"/>
            <a:r>
              <a:rPr lang="en-GB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Digraphs (2 letters make one sound) – ‘special friends’</a:t>
            </a:r>
          </a:p>
          <a:p>
            <a:pPr marL="457200" lvl="1" indent="0">
              <a:buNone/>
            </a:pPr>
            <a:endParaRPr lang="en-GB" sz="2400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lvl="1"/>
            <a:r>
              <a:rPr lang="en-GB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Trigraphs (3 letters make one sound) – ‘special friends’</a:t>
            </a:r>
          </a:p>
          <a:p>
            <a:pPr lvl="1"/>
            <a:endParaRPr lang="en-GB" sz="2400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457200" lvl="1" indent="0">
              <a:buNone/>
            </a:pPr>
            <a:endParaRPr lang="en-GB" sz="2400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GB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Blend</a:t>
            </a:r>
            <a:r>
              <a:rPr lang="en-GB" sz="2800" dirty="0">
                <a:solidFill>
                  <a:srgbClr val="0070C0"/>
                </a:solidFill>
                <a:latin typeface="Comic Sans MS" panose="030F0702030302020204" pitchFamily="66" charset="0"/>
              </a:rPr>
              <a:t> sounds to read  c-a-t</a:t>
            </a:r>
          </a:p>
          <a:p>
            <a:r>
              <a:rPr lang="en-GB" sz="2800" b="1" dirty="0">
                <a:solidFill>
                  <a:srgbClr val="0070C0"/>
                </a:solidFill>
                <a:latin typeface="Comic Sans MS" panose="030F0702030302020204" pitchFamily="66" charset="0"/>
              </a:rPr>
              <a:t>Segment</a:t>
            </a:r>
            <a:r>
              <a:rPr lang="en-GB" sz="2800" dirty="0">
                <a:solidFill>
                  <a:srgbClr val="0070C0"/>
                </a:solidFill>
                <a:latin typeface="Comic Sans MS" panose="030F0702030302020204" pitchFamily="66" charset="0"/>
              </a:rPr>
              <a:t> sounds for writing</a:t>
            </a:r>
          </a:p>
          <a:p>
            <a:r>
              <a:rPr lang="en-GB" sz="2800" dirty="0">
                <a:solidFill>
                  <a:srgbClr val="0070C0"/>
                </a:solidFill>
                <a:latin typeface="Comic Sans MS" panose="030F0702030302020204" pitchFamily="66" charset="0"/>
              </a:rPr>
              <a:t>Whole class initially – later moves to groupings</a:t>
            </a:r>
          </a:p>
          <a:p>
            <a:pPr marL="0" indent="0">
              <a:buNone/>
            </a:pPr>
            <a:r>
              <a:rPr lang="en-GB" sz="2800" dirty="0">
                <a:solidFill>
                  <a:srgbClr val="0070C0"/>
                </a:solidFill>
                <a:latin typeface="Comic Sans MS" panose="030F0702030302020204" pitchFamily="66" charset="0"/>
              </a:rPr>
              <a:t>based on assessments.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9787EE-9D5D-4906-8331-D116ECDDB9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54" t="4058" r="56341" b="52850"/>
          <a:stretch/>
        </p:blipFill>
        <p:spPr>
          <a:xfrm>
            <a:off x="9127392" y="2471238"/>
            <a:ext cx="927652" cy="7690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D994C2E-B12B-4EAB-AA26-6D40AA32EC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29" t="5431" r="71159" b="64898"/>
          <a:stretch/>
        </p:blipFill>
        <p:spPr>
          <a:xfrm>
            <a:off x="8985294" y="3400470"/>
            <a:ext cx="1211849" cy="8847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36D4E9D-5A8A-4B5F-BAB4-F621B6A334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5294" y="5374640"/>
            <a:ext cx="3076575" cy="130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899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805FA-291C-C185-2C26-452562D25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  <a:t>What is synthetic phonics?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333A54-8589-8898-AED0-CBB9E4B4E7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 fontAlgn="base">
              <a:buNone/>
            </a:pPr>
            <a:r>
              <a:rPr lang="en-US" i="1" dirty="0">
                <a:solidFill>
                  <a:srgbClr val="0070C0"/>
                </a:solidFill>
                <a:latin typeface="Comic Sans MS" panose="030F0702030302020204" pitchFamily="66" charset="0"/>
              </a:rPr>
              <a:t>“Synthetic phonics offers the vast majority of young children the best and most direct route to becoming skilled readers and writers” </a:t>
            </a:r>
            <a:r>
              <a:rPr lang="en-US" dirty="0">
                <a:solidFill>
                  <a:srgbClr val="0070C0"/>
                </a:solidFill>
                <a:latin typeface="Comic Sans MS" panose="030F0702030302020204" pitchFamily="66" charset="0"/>
              </a:rPr>
              <a:t>Sir Jim Rose</a:t>
            </a:r>
            <a: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  <a:t>​</a:t>
            </a:r>
          </a:p>
          <a:p>
            <a:pPr algn="ctr" fontAlgn="base"/>
            <a:endParaRPr lang="en-US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0" indent="0" algn="ctr" fontAlgn="base">
              <a:buNone/>
            </a:pPr>
            <a: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  <a:t>Rose Review of Reading 2006</a:t>
            </a:r>
            <a:r>
              <a:rPr lang="en-US" dirty="0">
                <a:solidFill>
                  <a:srgbClr val="0070C0"/>
                </a:solidFill>
                <a:latin typeface="Comic Sans MS" panose="030F0702030302020204" pitchFamily="66" charset="0"/>
              </a:rPr>
              <a:t>​</a:t>
            </a:r>
          </a:p>
          <a:p>
            <a:pPr marL="0" indent="0" algn="ctr" fontAlgn="base">
              <a:buNone/>
            </a:pPr>
            <a:endParaRPr lang="en-US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pPr marL="0" indent="0" algn="ctr" fontAlgn="base">
              <a:buNone/>
            </a:pPr>
            <a: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  <a:t>Synthetic phonics is the ability to convert a letter or letter group into sounds that are then blended together into a word. </a:t>
            </a:r>
            <a:r>
              <a:rPr lang="en-US" dirty="0">
                <a:solidFill>
                  <a:srgbClr val="0070C0"/>
                </a:solidFill>
                <a:latin typeface="Comic Sans MS" panose="030F0702030302020204" pitchFamily="66" charset="0"/>
              </a:rPr>
              <a:t>​</a:t>
            </a:r>
          </a:p>
          <a:p>
            <a:pPr marL="0" indent="0" algn="ctr" fontAlgn="base">
              <a:buNone/>
            </a:pPr>
            <a:endParaRPr lang="en-US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1371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068BF-D4C5-4F0D-86FF-80D2907EA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01148"/>
          </a:xfrm>
        </p:spPr>
        <p:txBody>
          <a:bodyPr/>
          <a:lstStyle/>
          <a:p>
            <a: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  <a:t>Importance of ‘pure sounds’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A8E0DF-2B49-407F-BBF6-69E371B8C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78227"/>
            <a:ext cx="8596668" cy="466313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2800" dirty="0">
                <a:solidFill>
                  <a:srgbClr val="0070C0"/>
                </a:solidFill>
                <a:latin typeface="Comic Sans MS" panose="030F0702030302020204" pitchFamily="66" charset="0"/>
              </a:rPr>
              <a:t>Pure sounds  - '</a:t>
            </a:r>
            <a:r>
              <a:rPr lang="en-GB" sz="28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mmmmmm</a:t>
            </a:r>
            <a:r>
              <a:rPr lang="en-GB" sz="2800" dirty="0">
                <a:solidFill>
                  <a:srgbClr val="0070C0"/>
                </a:solidFill>
                <a:latin typeface="Comic Sans MS" panose="030F0702030302020204" pitchFamily="66" charset="0"/>
              </a:rPr>
              <a:t>' not '</a:t>
            </a:r>
            <a:r>
              <a:rPr lang="en-GB" sz="28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muh</a:t>
            </a:r>
            <a:r>
              <a:rPr lang="en-GB" sz="2800" dirty="0">
                <a:solidFill>
                  <a:srgbClr val="0070C0"/>
                </a:solidFill>
                <a:latin typeface="Comic Sans MS" panose="030F0702030302020204" pitchFamily="66" charset="0"/>
              </a:rPr>
              <a:t>'</a:t>
            </a:r>
          </a:p>
          <a:p>
            <a:pPr lvl="1"/>
            <a:r>
              <a:rPr lang="en-GB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m-a-t</a:t>
            </a:r>
          </a:p>
          <a:p>
            <a:r>
              <a:rPr lang="en-GB" sz="2800" dirty="0">
                <a:solidFill>
                  <a:srgbClr val="0070C0"/>
                </a:solidFill>
                <a:latin typeface="Comic Sans MS" panose="030F0702030302020204" pitchFamily="66" charset="0"/>
              </a:rPr>
              <a:t>Must use </a:t>
            </a:r>
            <a:r>
              <a:rPr lang="en-GB" sz="2800" b="1" u="sng" dirty="0">
                <a:solidFill>
                  <a:srgbClr val="0070C0"/>
                </a:solidFill>
                <a:latin typeface="Comic Sans MS" panose="030F0702030302020204" pitchFamily="66" charset="0"/>
              </a:rPr>
              <a:t>shortest</a:t>
            </a:r>
            <a:r>
              <a:rPr lang="en-GB" sz="2800" dirty="0">
                <a:solidFill>
                  <a:srgbClr val="0070C0"/>
                </a:solidFill>
                <a:latin typeface="Comic Sans MS" panose="030F0702030302020204" pitchFamily="66" charset="0"/>
              </a:rPr>
              <a:t> unit of sound</a:t>
            </a:r>
          </a:p>
          <a:p>
            <a:pPr marL="0" indent="0">
              <a:buNone/>
            </a:pPr>
            <a:endParaRPr lang="en-GB" sz="2800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GB" sz="2800" dirty="0">
                <a:solidFill>
                  <a:srgbClr val="0070C0"/>
                </a:solidFill>
                <a:latin typeface="Comic Sans MS" panose="030F0702030302020204" pitchFamily="66" charset="0"/>
              </a:rPr>
              <a:t>Stretchy sounds – s, m, l, r, f, v, n, z</a:t>
            </a:r>
          </a:p>
          <a:p>
            <a:r>
              <a:rPr lang="en-GB" sz="2800" dirty="0">
                <a:solidFill>
                  <a:srgbClr val="0070C0"/>
                </a:solidFill>
                <a:latin typeface="Comic Sans MS" panose="030F0702030302020204" pitchFamily="66" charset="0"/>
              </a:rPr>
              <a:t>Bouncy sounds – t, d, p, g, o, u, c, y, w, b, j, </a:t>
            </a:r>
          </a:p>
          <a:p>
            <a:endParaRPr lang="en-GB" sz="2800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GB" sz="2800" dirty="0">
                <a:solidFill>
                  <a:srgbClr val="0070C0"/>
                </a:solidFill>
                <a:latin typeface="Comic Sans MS" panose="030F0702030302020204" pitchFamily="66" charset="0"/>
              </a:rPr>
              <a:t>Refer to sound not letter name - 'a' not 'A (ay)'</a:t>
            </a:r>
          </a:p>
          <a:p>
            <a:pPr lvl="1"/>
            <a:r>
              <a:rPr lang="en-GB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Supports reading and writing</a:t>
            </a:r>
          </a:p>
        </p:txBody>
      </p:sp>
    </p:spTree>
    <p:extLst>
      <p:ext uri="{BB962C8B-B14F-4D97-AF65-F5344CB8AC3E}">
        <p14:creationId xmlns:p14="http://schemas.microsoft.com/office/powerpoint/2010/main" val="3713156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C701051-F5E5-4669-3547-0C95665D0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br>
              <a:rPr lang="en-US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br>
              <a:rPr lang="en-US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br>
              <a:rPr lang="en-US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br>
              <a:rPr lang="en-US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r>
              <a:rPr lang="en-US" dirty="0">
                <a:solidFill>
                  <a:srgbClr val="0070C0"/>
                </a:solidFill>
                <a:latin typeface="Comic Sans MS" panose="030F0702030302020204" pitchFamily="66" charset="0"/>
              </a:rPr>
              <a:t>Speed sound pronunciation guide</a:t>
            </a:r>
            <a:br>
              <a:rPr lang="en-US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br>
              <a:rPr lang="en-US" dirty="0"/>
            </a:br>
            <a:r>
              <a:rPr lang="en-US" dirty="0">
                <a:solidFill>
                  <a:srgbClr val="0070C0"/>
                </a:solidFill>
                <a:latin typeface="Comic Sans MS" panose="030F0702030302020204" pitchFamily="66" charset="0"/>
                <a:ea typeface="+mj-lt"/>
                <a:cs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help your child learn the Read Write Inc. phonics sounds</a:t>
            </a:r>
            <a:endParaRPr lang="en-US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7914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D56D0-6F0D-4835-9ADA-6027599AC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1360" y="2768600"/>
            <a:ext cx="3586480" cy="132080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  <a:t>RWI set 1 </a:t>
            </a:r>
            <a:b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  <a:t>sounds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C9D595-A4BC-44CE-A860-6355A50142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53" t="14257" r="2973" b="3869"/>
          <a:stretch/>
        </p:blipFill>
        <p:spPr>
          <a:xfrm>
            <a:off x="363941" y="113775"/>
            <a:ext cx="7335572" cy="663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5143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05A3693-18B3-4B5A-B3BA-5AB9DBA9AE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978" y="92765"/>
            <a:ext cx="5989984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C9416F-48B2-48F3-81E4-D81632DFB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7680" y="2200965"/>
            <a:ext cx="5161280" cy="132080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  <a:t>RWI </a:t>
            </a:r>
            <a:b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  <a:t>set 2 and 3 sounds</a:t>
            </a:r>
          </a:p>
        </p:txBody>
      </p:sp>
    </p:spTree>
    <p:extLst>
      <p:ext uri="{BB962C8B-B14F-4D97-AF65-F5344CB8AC3E}">
        <p14:creationId xmlns:p14="http://schemas.microsoft.com/office/powerpoint/2010/main" val="2952948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69FB6-E256-47C9-BE04-1630A40C9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5418666" cy="808383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  <a:t>Set 1 lesson template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940350-7F8D-4D5C-9A72-865412EC44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657007"/>
            <a:ext cx="8903989" cy="4923790"/>
          </a:xfrm>
        </p:spPr>
        <p:txBody>
          <a:bodyPr>
            <a:normAutofit fontScale="77500" lnSpcReduction="20000"/>
          </a:bodyPr>
          <a:lstStyle/>
          <a:p>
            <a:r>
              <a:rPr lang="en-GB" sz="3800" dirty="0">
                <a:solidFill>
                  <a:srgbClr val="0070C0"/>
                </a:solidFill>
                <a:latin typeface="Comic Sans MS" panose="030F0702030302020204" pitchFamily="66" charset="0"/>
              </a:rPr>
              <a:t>Picture cards</a:t>
            </a:r>
          </a:p>
          <a:p>
            <a:r>
              <a:rPr lang="en-GB" sz="3800" dirty="0">
                <a:solidFill>
                  <a:srgbClr val="0070C0"/>
                </a:solidFill>
                <a:latin typeface="Comic Sans MS" panose="030F0702030302020204" pitchFamily="66" charset="0"/>
              </a:rPr>
              <a:t>Introduce sound – link with image e.g. ‘a’ </a:t>
            </a:r>
            <a:r>
              <a:rPr lang="en-GB" sz="3800" dirty="0">
                <a:solidFill>
                  <a:srgbClr val="0070C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→ apple</a:t>
            </a:r>
          </a:p>
          <a:p>
            <a:r>
              <a:rPr lang="en-GB" sz="3800" dirty="0">
                <a:solidFill>
                  <a:srgbClr val="0070C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Recap sounds learnt – add today’s sound to pack</a:t>
            </a:r>
          </a:p>
          <a:p>
            <a:r>
              <a:rPr lang="en-GB" sz="3800" dirty="0">
                <a:solidFill>
                  <a:srgbClr val="0070C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‘Fred talk’ – say the sounds</a:t>
            </a:r>
          </a:p>
          <a:p>
            <a:r>
              <a:rPr lang="en-GB" sz="3800" dirty="0">
                <a:solidFill>
                  <a:srgbClr val="0070C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Green words</a:t>
            </a:r>
          </a:p>
          <a:p>
            <a:endParaRPr lang="en-GB" sz="3800" dirty="0">
              <a:latin typeface="+mj-lt"/>
              <a:cs typeface="Calibri" panose="020F0502020204030204" pitchFamily="34" charset="0"/>
            </a:endParaRPr>
          </a:p>
          <a:p>
            <a:r>
              <a:rPr lang="en-GB" sz="4500" dirty="0">
                <a:solidFill>
                  <a:srgbClr val="0070C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3 step process for word reading</a:t>
            </a:r>
          </a:p>
          <a:p>
            <a:pPr lvl="1"/>
            <a:r>
              <a:rPr lang="en-GB" sz="3300" dirty="0">
                <a:solidFill>
                  <a:srgbClr val="0070C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Look for ‘special friends’</a:t>
            </a:r>
          </a:p>
          <a:p>
            <a:pPr lvl="1"/>
            <a:r>
              <a:rPr lang="en-GB" sz="3300" dirty="0">
                <a:solidFill>
                  <a:srgbClr val="0070C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Fred talk the sounds</a:t>
            </a:r>
          </a:p>
          <a:p>
            <a:pPr lvl="1"/>
            <a:r>
              <a:rPr lang="en-GB" sz="3300" dirty="0">
                <a:solidFill>
                  <a:srgbClr val="0070C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Read the word – blend the sounds together</a:t>
            </a:r>
          </a:p>
          <a:p>
            <a:endParaRPr lang="en-GB" sz="2800" dirty="0">
              <a:solidFill>
                <a:srgbClr val="0070C0"/>
              </a:solidFill>
              <a:latin typeface="Comic Sans MS" panose="030F0702030302020204" pitchFamily="66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 sz="2800" dirty="0">
              <a:latin typeface="+mj-lt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4B040C-4DE6-42B2-9D61-B043900C5E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5550" y="277203"/>
            <a:ext cx="5886450" cy="12287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BF9359D-DAF5-42A7-BD7F-F4788A8DBF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963180" y="3147352"/>
            <a:ext cx="2762343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951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7B1CA-37FB-1576-85E4-D2D3F6474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  <a:t>Meet Fred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F595A0-077F-406F-4E1E-4D8CCB6BDB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  <a:t>Fred helps children learn to read</a:t>
            </a:r>
          </a:p>
          <a:p>
            <a: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  <a:t>Fred can only say sounds in words – he would say c-a-t, not cat</a:t>
            </a:r>
          </a:p>
          <a:p>
            <a: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  <a:t>We call this Fred talk</a:t>
            </a:r>
          </a:p>
        </p:txBody>
      </p:sp>
    </p:spTree>
    <p:extLst>
      <p:ext uri="{BB962C8B-B14F-4D97-AF65-F5344CB8AC3E}">
        <p14:creationId xmlns:p14="http://schemas.microsoft.com/office/powerpoint/2010/main" val="1029673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DE24F-960F-44B1-BCE8-C4E0CC73B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060174"/>
          </a:xfrm>
        </p:spPr>
        <p:txBody>
          <a:bodyPr/>
          <a:lstStyle/>
          <a:p>
            <a: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  <a:t>‘Fred fingers’ for spelling words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69B28F-047F-44CB-9544-8CAD3E254B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773680"/>
            <a:ext cx="9116023" cy="3267682"/>
          </a:xfrm>
        </p:spPr>
        <p:txBody>
          <a:bodyPr>
            <a:normAutofit fontScale="85000" lnSpcReduction="10000"/>
          </a:bodyPr>
          <a:lstStyle/>
          <a:p>
            <a:r>
              <a:rPr lang="en-GB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Fred also helps children learn to spell simple words</a:t>
            </a:r>
          </a:p>
          <a:p>
            <a:r>
              <a:rPr lang="en-GB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We pinch the sounds on our Fred fingers</a:t>
            </a:r>
          </a:p>
          <a:p>
            <a:pPr lvl="1"/>
            <a:r>
              <a:rPr lang="en-GB" sz="2800" dirty="0">
                <a:solidFill>
                  <a:srgbClr val="0070C0"/>
                </a:solidFill>
                <a:latin typeface="Comic Sans MS" panose="030F0702030302020204" pitchFamily="66" charset="0"/>
              </a:rPr>
              <a:t>We count the sounds and say the sounds we hear</a:t>
            </a:r>
          </a:p>
          <a:p>
            <a:pPr lvl="1"/>
            <a:endParaRPr lang="en-GB" sz="2800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GB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Write the sounds you can hear in the word</a:t>
            </a:r>
          </a:p>
          <a:p>
            <a:pPr lvl="1"/>
            <a:r>
              <a:rPr lang="en-GB" sz="2800" dirty="0">
                <a:solidFill>
                  <a:srgbClr val="0070C0"/>
                </a:solidFill>
                <a:latin typeface="Comic Sans MS" panose="030F0702030302020204" pitchFamily="66" charset="0"/>
              </a:rPr>
              <a:t>Initial sound</a:t>
            </a:r>
          </a:p>
          <a:p>
            <a:pPr lvl="1"/>
            <a:r>
              <a:rPr lang="en-GB" sz="2800" dirty="0">
                <a:solidFill>
                  <a:srgbClr val="0070C0"/>
                </a:solidFill>
                <a:latin typeface="Comic Sans MS" panose="030F0702030302020204" pitchFamily="66" charset="0"/>
              </a:rPr>
              <a:t>Middle sound</a:t>
            </a:r>
          </a:p>
          <a:p>
            <a:pPr lvl="1"/>
            <a:r>
              <a:rPr lang="en-GB" sz="2800" dirty="0">
                <a:solidFill>
                  <a:srgbClr val="0070C0"/>
                </a:solidFill>
                <a:latin typeface="Comic Sans MS" panose="030F0702030302020204" pitchFamily="66" charset="0"/>
              </a:rPr>
              <a:t>Final sounds</a:t>
            </a:r>
            <a:endParaRPr lang="en-GB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5D47D0-D659-49DF-B746-0E01B37124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3075" y="1675915"/>
            <a:ext cx="2761727" cy="9693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C336AA0-2231-11BA-BC7E-CA232D0667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5140" y="4574722"/>
            <a:ext cx="1552575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13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BD20B-5119-460F-8D25-B8BC2A5FA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7409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  <a:t>RWI Books – used in phonics lessons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E0759B-1C36-4178-9C44-3B650251B5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373" y="2458720"/>
            <a:ext cx="9301553" cy="4114800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Termly assessment shows which level RWI book is appropriate</a:t>
            </a:r>
          </a:p>
          <a:p>
            <a:r>
              <a:rPr lang="en-GB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Read in lessons time x 3</a:t>
            </a:r>
          </a:p>
          <a:p>
            <a:r>
              <a:rPr lang="en-GB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Linked with sounds already</a:t>
            </a:r>
          </a:p>
          <a:p>
            <a:pPr marL="0" indent="0">
              <a:buNone/>
            </a:pPr>
            <a:r>
              <a:rPr lang="en-GB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learnt</a:t>
            </a:r>
          </a:p>
          <a:p>
            <a:r>
              <a:rPr lang="en-GB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Builds fluency and automaticity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9C568D-9F64-4D62-B967-988B2F582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1369" y="3099147"/>
            <a:ext cx="4782258" cy="3611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45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380E8-BF4A-4CAA-B6A4-8DB62A1F3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3657600" cy="1325563"/>
          </a:xfrm>
        </p:spPr>
        <p:txBody>
          <a:bodyPr>
            <a:normAutofit fontScale="90000"/>
          </a:bodyPr>
          <a:lstStyle/>
          <a:p>
            <a:b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b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b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b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b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b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b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b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b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b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b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b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b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b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b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b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  <a:t>Green words</a:t>
            </a:r>
            <a:b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b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b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b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b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b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b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  <a:t>Red Words</a:t>
            </a:r>
            <a:b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b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b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b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b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b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b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b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endParaRPr lang="en-GB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2181ECD-394B-44FF-41A0-70BB07BF25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388" y="3855398"/>
            <a:ext cx="4232089" cy="27649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4B47819-4F79-FF34-D85C-480A4B2DBC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6087" y="221271"/>
            <a:ext cx="3113994" cy="2338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5650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D0283-9E0F-496B-BDA4-A5D917B06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27652"/>
          </a:xfrm>
        </p:spPr>
        <p:txBody>
          <a:bodyPr/>
          <a:lstStyle/>
          <a:p>
            <a:r>
              <a:rPr lang="en-GB">
                <a:solidFill>
                  <a:srgbClr val="0070C0"/>
                </a:solidFill>
                <a:latin typeface="Comic Sans MS"/>
              </a:rPr>
              <a:t>Year 1 Phonics Screening Check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032EB3-8E63-49C6-A04C-B069CD8C13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37252"/>
            <a:ext cx="8596668" cy="388077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2800" dirty="0">
                <a:solidFill>
                  <a:srgbClr val="0070C0"/>
                </a:solidFill>
                <a:latin typeface="Comic Sans MS" panose="030F0702030302020204" pitchFamily="66" charset="0"/>
              </a:rPr>
              <a:t>Term 6 of Year 1</a:t>
            </a:r>
          </a:p>
          <a:p>
            <a:r>
              <a:rPr lang="en-GB" sz="2800" dirty="0">
                <a:solidFill>
                  <a:srgbClr val="0070C0"/>
                </a:solidFill>
                <a:latin typeface="Comic Sans MS" panose="030F0702030302020204" pitchFamily="66" charset="0"/>
              </a:rPr>
              <a:t>Ensure all children reach a good standard of phonic knowledge for decoding</a:t>
            </a:r>
          </a:p>
          <a:p>
            <a:r>
              <a:rPr lang="en-GB" sz="2800" dirty="0">
                <a:solidFill>
                  <a:srgbClr val="0070C0"/>
                </a:solidFill>
                <a:latin typeface="Comic Sans MS" panose="030F0702030302020204" pitchFamily="66" charset="0"/>
              </a:rPr>
              <a:t>Children read 40 words</a:t>
            </a:r>
          </a:p>
          <a:p>
            <a:pPr lvl="1"/>
            <a:r>
              <a:rPr lang="en-GB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Real words</a:t>
            </a:r>
          </a:p>
          <a:p>
            <a:pPr lvl="1"/>
            <a:r>
              <a:rPr lang="en-GB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‘alien’ words – not real</a:t>
            </a:r>
          </a:p>
          <a:p>
            <a:r>
              <a:rPr lang="en-GB" sz="2800" dirty="0">
                <a:solidFill>
                  <a:srgbClr val="0070C0"/>
                </a:solidFill>
                <a:latin typeface="Comic Sans MS" panose="030F0702030302020204" pitchFamily="66" charset="0"/>
              </a:rPr>
              <a:t>Pass mark 31/40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20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7F1E8-32DE-463A-A744-D04DE836B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265044"/>
            <a:ext cx="8596668" cy="715617"/>
          </a:xfrm>
        </p:spPr>
        <p:txBody>
          <a:bodyPr/>
          <a:lstStyle/>
          <a:p>
            <a: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  <a:t>Ways to help your child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7B5D3E-7F65-4F2B-9F12-A11C8514E8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980661"/>
            <a:ext cx="10837334" cy="573819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3000" dirty="0">
                <a:solidFill>
                  <a:srgbClr val="0070C0"/>
                </a:solidFill>
                <a:latin typeface="Comic Sans MS" panose="030F0702030302020204" pitchFamily="66" charset="0"/>
              </a:rPr>
              <a:t>Recap sounds learnt</a:t>
            </a:r>
          </a:p>
          <a:p>
            <a:pPr lvl="1"/>
            <a:r>
              <a:rPr lang="en-GB" sz="2600" dirty="0">
                <a:solidFill>
                  <a:srgbClr val="0070C0"/>
                </a:solidFill>
                <a:latin typeface="Comic Sans MS" panose="030F0702030302020204" pitchFamily="66" charset="0"/>
              </a:rPr>
              <a:t>Within homework folder weekly – remember to use pure sounds</a:t>
            </a:r>
          </a:p>
          <a:p>
            <a:r>
              <a:rPr lang="en-GB" sz="3000" dirty="0">
                <a:solidFill>
                  <a:srgbClr val="0070C0"/>
                </a:solidFill>
                <a:latin typeface="Comic Sans MS" panose="030F0702030302020204" pitchFamily="66" charset="0"/>
              </a:rPr>
              <a:t>Regularly reading home reading book</a:t>
            </a:r>
          </a:p>
          <a:p>
            <a:pPr lvl="1"/>
            <a:r>
              <a:rPr lang="en-GB" sz="2600" dirty="0">
                <a:solidFill>
                  <a:srgbClr val="0070C0"/>
                </a:solidFill>
                <a:latin typeface="Comic Sans MS" panose="030F0702030302020204" pitchFamily="66" charset="0"/>
              </a:rPr>
              <a:t>Carefully matched to their phonic knowledge</a:t>
            </a:r>
          </a:p>
          <a:p>
            <a:pPr lvl="1"/>
            <a:r>
              <a:rPr lang="en-GB" sz="2600" dirty="0">
                <a:solidFill>
                  <a:srgbClr val="0070C0"/>
                </a:solidFill>
                <a:latin typeface="Comic Sans MS" panose="030F0702030302020204" pitchFamily="66" charset="0"/>
              </a:rPr>
              <a:t>3 step process – Special friends, Fred talk, Read the word</a:t>
            </a:r>
          </a:p>
          <a:p>
            <a:pPr lvl="1"/>
            <a:r>
              <a:rPr lang="en-GB" sz="2600" dirty="0">
                <a:solidFill>
                  <a:srgbClr val="0070C0"/>
                </a:solidFill>
                <a:latin typeface="Comic Sans MS" panose="030F0702030302020204" pitchFamily="66" charset="0"/>
              </a:rPr>
              <a:t>Read it more than once – builds fluency and word recognition</a:t>
            </a:r>
          </a:p>
          <a:p>
            <a:pPr marL="457200" lvl="1" indent="0">
              <a:buNone/>
            </a:pPr>
            <a:endParaRPr lang="en-GB" sz="2600" dirty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en-GB" sz="3000" dirty="0">
                <a:solidFill>
                  <a:srgbClr val="0070C0"/>
                </a:solidFill>
                <a:latin typeface="Comic Sans MS" panose="030F0702030302020204" pitchFamily="66" charset="0"/>
              </a:rPr>
              <a:t>Share books together</a:t>
            </a:r>
          </a:p>
          <a:p>
            <a:pPr lvl="1"/>
            <a:r>
              <a:rPr lang="en-GB" sz="2600" dirty="0">
                <a:solidFill>
                  <a:srgbClr val="0070C0"/>
                </a:solidFill>
                <a:latin typeface="Comic Sans MS" panose="030F0702030302020204" pitchFamily="66" charset="0"/>
              </a:rPr>
              <a:t>Library book weekly to share</a:t>
            </a:r>
          </a:p>
          <a:p>
            <a:pPr lvl="1"/>
            <a:r>
              <a:rPr lang="en-GB" sz="2600" dirty="0">
                <a:solidFill>
                  <a:srgbClr val="0070C0"/>
                </a:solidFill>
                <a:latin typeface="Comic Sans MS" panose="030F0702030302020204" pitchFamily="66" charset="0"/>
              </a:rPr>
              <a:t>Books from home</a:t>
            </a:r>
          </a:p>
          <a:p>
            <a:pPr lvl="1"/>
            <a:r>
              <a:rPr lang="en-GB" sz="2600" dirty="0">
                <a:solidFill>
                  <a:srgbClr val="0070C0"/>
                </a:solidFill>
                <a:latin typeface="Comic Sans MS" panose="030F0702030302020204" pitchFamily="66" charset="0"/>
              </a:rPr>
              <a:t>Develop love of reading through personal book choice</a:t>
            </a:r>
          </a:p>
          <a:p>
            <a:pPr lvl="1"/>
            <a:r>
              <a:rPr lang="en-GB" sz="2600" dirty="0">
                <a:solidFill>
                  <a:srgbClr val="0070C0"/>
                </a:solidFill>
                <a:latin typeface="Comic Sans MS" panose="030F0702030302020204" pitchFamily="66" charset="0"/>
              </a:rPr>
              <a:t>Exposes them to wider vocabulary</a:t>
            </a:r>
          </a:p>
          <a:p>
            <a:pPr lvl="1"/>
            <a:endParaRPr lang="en-GB" dirty="0"/>
          </a:p>
          <a:p>
            <a:pPr marL="457200" lvl="1" indent="0" algn="ctr">
              <a:buNone/>
            </a:pPr>
            <a:endParaRPr lang="en-GB" sz="3300" dirty="0"/>
          </a:p>
        </p:txBody>
      </p:sp>
    </p:spTree>
    <p:extLst>
      <p:ext uri="{BB962C8B-B14F-4D97-AF65-F5344CB8AC3E}">
        <p14:creationId xmlns:p14="http://schemas.microsoft.com/office/powerpoint/2010/main" val="815706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68515-FCD9-4E87-A1F1-BAD574C6C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03857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  <a:latin typeface="Comic Sans MS" panose="030F0702030302020204" pitchFamily="66" charset="0"/>
              </a:rPr>
              <a:t>Home 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64ED98-C230-4FBB-B0DD-EC49BAC42D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85495"/>
            <a:ext cx="10077535" cy="5131603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dirty="0"/>
          </a:p>
          <a:p>
            <a:r>
              <a:rPr lang="en-US" sz="2800" dirty="0">
                <a:solidFill>
                  <a:srgbClr val="0070C0"/>
                </a:solidFill>
                <a:latin typeface="Comic Sans MS" panose="030F0702030302020204" pitchFamily="66" charset="0"/>
              </a:rPr>
              <a:t>Reading Log – checked on Tuesdays and Fridays</a:t>
            </a:r>
          </a:p>
          <a:p>
            <a:pPr lvl="1"/>
            <a:r>
              <a:rPr lang="en-US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For recording reading only  </a:t>
            </a:r>
          </a:p>
          <a:p>
            <a:pPr lvl="1"/>
            <a:r>
              <a:rPr lang="en-US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Other messages to be sent via year group emails or to office if urgent</a:t>
            </a:r>
          </a:p>
          <a:p>
            <a:pPr lvl="2"/>
            <a:r>
              <a:rPr lang="en-US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Initially wordless  books– tell the story orally through the pictures</a:t>
            </a:r>
          </a:p>
          <a:p>
            <a:pPr marL="914400" lvl="2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330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83D58-F5A0-4132-9E61-FA18DE2AC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  <a:latin typeface="Comic Sans MS" panose="030F0702030302020204" pitchFamily="66" charset="0"/>
              </a:rPr>
              <a:t>Explore some phonics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125BD-AA05-4105-8879-AEA6301981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These are some of the activities we use within Child-initiated learning to reinforce phonics teaching.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983EBE-8DD1-7937-8627-B1AC025EB3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29" y="3655432"/>
            <a:ext cx="2811966" cy="28119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F3796D5-8068-F5C8-1C93-F6097F10B5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629" y="3822769"/>
            <a:ext cx="2681034" cy="26701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7A7C2BC-098D-DCBB-63ED-ACF24EA65E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3837" y="3167143"/>
            <a:ext cx="3009820" cy="300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2291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b2c520a8-0ac6-403e-acc4-75f8ffc52051" xsi:nil="true"/>
    <lcf76f155ced4ddcb4097134ff3c332f xmlns="b2c520a8-0ac6-403e-acc4-75f8ffc52051">
      <Terms xmlns="http://schemas.microsoft.com/office/infopath/2007/PartnerControls"/>
    </lcf76f155ced4ddcb4097134ff3c332f>
    <TaxCatchAll xmlns="0d00cc6f-371f-44f9-8ba6-7d4df16db96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400D14C33955A45A6A0F673286D27E8" ma:contentTypeVersion="20" ma:contentTypeDescription="Create a new document." ma:contentTypeScope="" ma:versionID="37bdbd3fce69f1ade96083fb146710a3">
  <xsd:schema xmlns:xsd="http://www.w3.org/2001/XMLSchema" xmlns:xs="http://www.w3.org/2001/XMLSchema" xmlns:p="http://schemas.microsoft.com/office/2006/metadata/properties" xmlns:ns2="b2c520a8-0ac6-403e-acc4-75f8ffc52051" xmlns:ns3="0d00cc6f-371f-44f9-8ba6-7d4df16db966" targetNamespace="http://schemas.microsoft.com/office/2006/metadata/properties" ma:root="true" ma:fieldsID="dfdd2831b668f7ae08d49b9ff0af83fb" ns2:_="" ns3:_="">
    <xsd:import namespace="b2c520a8-0ac6-403e-acc4-75f8ffc52051"/>
    <xsd:import namespace="0d00cc6f-371f-44f9-8ba6-7d4df16db9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_Flow_SignoffStatu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c520a8-0ac6-403e-acc4-75f8ffc5205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98d33d3-1e99-4729-aad3-98eb676ecad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_Flow_SignoffStatus" ma:index="23" nillable="true" ma:displayName="Sign-off status" ma:internalName="Sign_x002d_off_x0020_status">
      <xsd:simpleType>
        <xsd:restriction base="dms:Text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00cc6f-371f-44f9-8ba6-7d4df16db96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c8616d71-a913-49e8-a1db-0d9550dddee9}" ma:internalName="TaxCatchAll" ma:showField="CatchAllData" ma:web="0d00cc6f-371f-44f9-8ba6-7d4df16db96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EE136A4-4DBB-48AD-B1CA-1A9F5D63AFF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C2933E4-D0A1-4792-9E0E-EDE967A236DF}">
  <ds:schemaRefs>
    <ds:schemaRef ds:uri="http://purl.org/dc/elements/1.1/"/>
    <ds:schemaRef ds:uri="http://purl.org/dc/terms/"/>
    <ds:schemaRef ds:uri="0d00cc6f-371f-44f9-8ba6-7d4df16db966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b2c520a8-0ac6-403e-acc4-75f8ffc52051"/>
  </ds:schemaRefs>
</ds:datastoreItem>
</file>

<file path=customXml/itemProps3.xml><?xml version="1.0" encoding="utf-8"?>
<ds:datastoreItem xmlns:ds="http://schemas.openxmlformats.org/officeDocument/2006/customXml" ds:itemID="{7D11F95F-0F09-4D3E-B4A5-2A81BBE804E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c520a8-0ac6-403e-acc4-75f8ffc52051"/>
    <ds:schemaRef ds:uri="0d00cc6f-371f-44f9-8ba6-7d4df16db9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</TotalTime>
  <Words>753</Words>
  <Application>Microsoft Office PowerPoint</Application>
  <PresentationFormat>Widescreen</PresentationFormat>
  <Paragraphs>105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Aptos</vt:lpstr>
      <vt:lpstr>Aptos Display</vt:lpstr>
      <vt:lpstr>Arial</vt:lpstr>
      <vt:lpstr>Comic Sans MS</vt:lpstr>
      <vt:lpstr>Office Theme</vt:lpstr>
      <vt:lpstr>Phonics at  Staplehurst School  Mrs Golding EYFS Phase Leader</vt:lpstr>
      <vt:lpstr>Aims of the session</vt:lpstr>
      <vt:lpstr>Where does phonics fit into reading?</vt:lpstr>
      <vt:lpstr>Phonics Key Vocabulary</vt:lpstr>
      <vt:lpstr>What is Read Write Inc?</vt:lpstr>
      <vt:lpstr>What is synthetic phonics?</vt:lpstr>
      <vt:lpstr>Importance of ‘pure sounds’ </vt:lpstr>
      <vt:lpstr>     Speed sound pronunciation guide  How to help your child learn the Read Write Inc. phonics sounds</vt:lpstr>
      <vt:lpstr>RWI set 1  sounds</vt:lpstr>
      <vt:lpstr>RWI  set 2 and 3 sounds</vt:lpstr>
      <vt:lpstr>Set 1 lesson template</vt:lpstr>
      <vt:lpstr>Meet Fred</vt:lpstr>
      <vt:lpstr>‘Fred fingers’ for spelling words</vt:lpstr>
      <vt:lpstr>RWI Books – used in phonics lessons</vt:lpstr>
      <vt:lpstr>                Green words       Red Words        </vt:lpstr>
      <vt:lpstr>Year 1 Phonics Screening Check</vt:lpstr>
      <vt:lpstr>Ways to help your child</vt:lpstr>
      <vt:lpstr>Home reading</vt:lpstr>
      <vt:lpstr>Explore some phonics 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Reading at  Staplehurst School</dc:title>
  <dc:creator>Ms Reid</dc:creator>
  <cp:lastModifiedBy>Samantha Golding</cp:lastModifiedBy>
  <cp:revision>164</cp:revision>
  <dcterms:created xsi:type="dcterms:W3CDTF">2021-10-04T18:47:22Z</dcterms:created>
  <dcterms:modified xsi:type="dcterms:W3CDTF">2026-10-04T17:20:11Z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0x0101000400D14C33955A45A6A0F673286D27E8</vt:lpwstr>
  </property>
  <property fmtid="{D5CDD505-2E9C-101B-9397-08002B2CF9AE}" pid="3" name="MediaServiceImageTags">
    <vt:lpwstr/>
  </property>
</Properties>
</file>