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4"/>
  </p:sldMasterIdLst>
  <p:handoutMasterIdLst>
    <p:handoutMasterId r:id="rId25"/>
  </p:handoutMasterIdLst>
  <p:sldIdLst>
    <p:sldId id="256" r:id="rId5"/>
    <p:sldId id="257" r:id="rId6"/>
    <p:sldId id="274" r:id="rId7"/>
    <p:sldId id="272" r:id="rId8"/>
    <p:sldId id="277" r:id="rId9"/>
    <p:sldId id="258" r:id="rId10"/>
    <p:sldId id="259" r:id="rId11"/>
    <p:sldId id="275" r:id="rId12"/>
    <p:sldId id="260" r:id="rId13"/>
    <p:sldId id="278" r:id="rId14"/>
    <p:sldId id="267" r:id="rId15"/>
    <p:sldId id="270" r:id="rId16"/>
    <p:sldId id="263" r:id="rId17"/>
    <p:sldId id="264" r:id="rId18"/>
    <p:sldId id="280" r:id="rId19"/>
    <p:sldId id="281" r:id="rId20"/>
    <p:sldId id="282" r:id="rId21"/>
    <p:sldId id="276" r:id="rId22"/>
    <p:sldId id="268" r:id="rId23"/>
    <p:sldId id="271" r:id="rId24"/>
  </p:sldIdLst>
  <p:sldSz cx="12192000" cy="6858000"/>
  <p:notesSz cx="985678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AC7A8-166B-D4CC-DF49-4C91B259C6B6}" v="28" dt="2024-07-02T19:55:03.436"/>
    <p1510:client id="{A64A3B0E-D259-D09F-4CA8-9323EA6E0381}" v="13" dt="2024-07-02T15:58:42.483"/>
    <p1510:client id="{AF64C97D-78BE-427E-BB4A-F413FE5FD085}" v="4" dt="2024-07-02T13:05:2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Chembalipuram" userId="S::cchembalipuram@staplehurst.kent.sch.uk::f9ffebec-edf9-439e-980b-b2f0e5c8fddf" providerId="AD" clId="Web-{A0CAC7A8-166B-D4CC-DF49-4C91B259C6B6}"/>
    <pc:docChg chg="modSld">
      <pc:chgData name="Mrs C Chembalipuram" userId="S::cchembalipuram@staplehurst.kent.sch.uk::f9ffebec-edf9-439e-980b-b2f0e5c8fddf" providerId="AD" clId="Web-{A0CAC7A8-166B-D4CC-DF49-4C91B259C6B6}" dt="2024-07-02T19:55:01.155" v="16" actId="20577"/>
      <pc:docMkLst>
        <pc:docMk/>
      </pc:docMkLst>
      <pc:sldChg chg="addSp delSp modSp">
        <pc:chgData name="Mrs C Chembalipuram" userId="S::cchembalipuram@staplehurst.kent.sch.uk::f9ffebec-edf9-439e-980b-b2f0e5c8fddf" providerId="AD" clId="Web-{A0CAC7A8-166B-D4CC-DF49-4C91B259C6B6}" dt="2024-07-02T19:55:01.155" v="16" actId="20577"/>
        <pc:sldMkLst>
          <pc:docMk/>
          <pc:sldMk cId="2834566752" sldId="274"/>
        </pc:sldMkLst>
        <pc:spChg chg="mod">
          <ac:chgData name="Mrs C Chembalipuram" userId="S::cchembalipuram@staplehurst.kent.sch.uk::f9ffebec-edf9-439e-980b-b2f0e5c8fddf" providerId="AD" clId="Web-{A0CAC7A8-166B-D4CC-DF49-4C91B259C6B6}" dt="2024-07-02T19:55:01.155" v="16" actId="20577"/>
          <ac:spMkLst>
            <pc:docMk/>
            <pc:sldMk cId="2834566752" sldId="274"/>
            <ac:spMk id="3" creationId="{00000000-0000-0000-0000-000000000000}"/>
          </ac:spMkLst>
        </pc:spChg>
        <pc:picChg chg="add mod modCrop">
          <ac:chgData name="Mrs C Chembalipuram" userId="S::cchembalipuram@staplehurst.kent.sch.uk::f9ffebec-edf9-439e-980b-b2f0e5c8fddf" providerId="AD" clId="Web-{A0CAC7A8-166B-D4CC-DF49-4C91B259C6B6}" dt="2024-07-02T19:54:49.545" v="7" actId="14100"/>
          <ac:picMkLst>
            <pc:docMk/>
            <pc:sldMk cId="2834566752" sldId="274"/>
            <ac:picMk id="4" creationId="{425A2693-6687-4839-9EFA-635510694FEE}"/>
          </ac:picMkLst>
        </pc:picChg>
        <pc:picChg chg="del">
          <ac:chgData name="Mrs C Chembalipuram" userId="S::cchembalipuram@staplehurst.kent.sch.uk::f9ffebec-edf9-439e-980b-b2f0e5c8fddf" providerId="AD" clId="Web-{A0CAC7A8-166B-D4CC-DF49-4C91B259C6B6}" dt="2024-07-02T19:54:28.043" v="0"/>
          <ac:picMkLst>
            <pc:docMk/>
            <pc:sldMk cId="2834566752" sldId="274"/>
            <ac:picMk id="1030" creationId="{774335E6-EBE0-AB3C-E560-84E0D108FC9D}"/>
          </ac:picMkLst>
        </pc:picChg>
      </pc:sldChg>
    </pc:docChg>
  </pc:docChgLst>
  <pc:docChgLst>
    <pc:chgData name="Mrs C Chembalipuram" userId="S::cchembalipuram@staplehurst.kent.sch.uk::f9ffebec-edf9-439e-980b-b2f0e5c8fddf" providerId="AD" clId="Web-{A64A3B0E-D259-D09F-4CA8-9323EA6E0381}"/>
    <pc:docChg chg="modSld">
      <pc:chgData name="Mrs C Chembalipuram" userId="S::cchembalipuram@staplehurst.kent.sch.uk::f9ffebec-edf9-439e-980b-b2f0e5c8fddf" providerId="AD" clId="Web-{A64A3B0E-D259-D09F-4CA8-9323EA6E0381}" dt="2024-07-02T15:58:40.108" v="12" actId="20577"/>
      <pc:docMkLst>
        <pc:docMk/>
      </pc:docMkLst>
      <pc:sldChg chg="modSp">
        <pc:chgData name="Mrs C Chembalipuram" userId="S::cchembalipuram@staplehurst.kent.sch.uk::f9ffebec-edf9-439e-980b-b2f0e5c8fddf" providerId="AD" clId="Web-{A64A3B0E-D259-D09F-4CA8-9323EA6E0381}" dt="2024-07-02T15:56:52.808" v="4" actId="20577"/>
        <pc:sldMkLst>
          <pc:docMk/>
          <pc:sldMk cId="3782562627" sldId="264"/>
        </pc:sldMkLst>
        <pc:spChg chg="mod">
          <ac:chgData name="Mrs C Chembalipuram" userId="S::cchembalipuram@staplehurst.kent.sch.uk::f9ffebec-edf9-439e-980b-b2f0e5c8fddf" providerId="AD" clId="Web-{A64A3B0E-D259-D09F-4CA8-9323EA6E0381}" dt="2024-07-02T15:56:52.808" v="4" actId="20577"/>
          <ac:spMkLst>
            <pc:docMk/>
            <pc:sldMk cId="3782562627" sldId="264"/>
            <ac:spMk id="3" creationId="{00000000-0000-0000-0000-000000000000}"/>
          </ac:spMkLst>
        </pc:spChg>
      </pc:sldChg>
      <pc:sldChg chg="modSp">
        <pc:chgData name="Mrs C Chembalipuram" userId="S::cchembalipuram@staplehurst.kent.sch.uk::f9ffebec-edf9-439e-980b-b2f0e5c8fddf" providerId="AD" clId="Web-{A64A3B0E-D259-D09F-4CA8-9323EA6E0381}" dt="2024-07-02T15:57:49.810" v="9" actId="20577"/>
        <pc:sldMkLst>
          <pc:docMk/>
          <pc:sldMk cId="207882606" sldId="268"/>
        </pc:sldMkLst>
        <pc:spChg chg="mod">
          <ac:chgData name="Mrs C Chembalipuram" userId="S::cchembalipuram@staplehurst.kent.sch.uk::f9ffebec-edf9-439e-980b-b2f0e5c8fddf" providerId="AD" clId="Web-{A64A3B0E-D259-D09F-4CA8-9323EA6E0381}" dt="2024-07-02T15:57:49.810" v="9" actId="20577"/>
          <ac:spMkLst>
            <pc:docMk/>
            <pc:sldMk cId="207882606" sldId="268"/>
            <ac:spMk id="3" creationId="{00000000-0000-0000-0000-000000000000}"/>
          </ac:spMkLst>
        </pc:spChg>
      </pc:sldChg>
      <pc:sldChg chg="modSp">
        <pc:chgData name="Mrs C Chembalipuram" userId="S::cchembalipuram@staplehurst.kent.sch.uk::f9ffebec-edf9-439e-980b-b2f0e5c8fddf" providerId="AD" clId="Web-{A64A3B0E-D259-D09F-4CA8-9323EA6E0381}" dt="2024-07-02T15:53:33.208" v="2" actId="20577"/>
        <pc:sldMkLst>
          <pc:docMk/>
          <pc:sldMk cId="123940899" sldId="272"/>
        </pc:sldMkLst>
        <pc:spChg chg="mod">
          <ac:chgData name="Mrs C Chembalipuram" userId="S::cchembalipuram@staplehurst.kent.sch.uk::f9ffebec-edf9-439e-980b-b2f0e5c8fddf" providerId="AD" clId="Web-{A64A3B0E-D259-D09F-4CA8-9323EA6E0381}" dt="2024-07-02T15:53:33.208" v="2" actId="20577"/>
          <ac:spMkLst>
            <pc:docMk/>
            <pc:sldMk cId="123940899" sldId="272"/>
            <ac:spMk id="3" creationId="{00000000-0000-0000-0000-000000000000}"/>
          </ac:spMkLst>
        </pc:spChg>
      </pc:sldChg>
      <pc:sldChg chg="modSp">
        <pc:chgData name="Mrs C Chembalipuram" userId="S::cchembalipuram@staplehurst.kent.sch.uk::f9ffebec-edf9-439e-980b-b2f0e5c8fddf" providerId="AD" clId="Web-{A64A3B0E-D259-D09F-4CA8-9323EA6E0381}" dt="2024-07-02T15:58:40.108" v="12" actId="20577"/>
        <pc:sldMkLst>
          <pc:docMk/>
          <pc:sldMk cId="419634894" sldId="278"/>
        </pc:sldMkLst>
        <pc:spChg chg="mod">
          <ac:chgData name="Mrs C Chembalipuram" userId="S::cchembalipuram@staplehurst.kent.sch.uk::f9ffebec-edf9-439e-980b-b2f0e5c8fddf" providerId="AD" clId="Web-{A64A3B0E-D259-D09F-4CA8-9323EA6E0381}" dt="2024-07-02T15:58:40.108" v="12" actId="20577"/>
          <ac:spMkLst>
            <pc:docMk/>
            <pc:sldMk cId="419634894" sldId="278"/>
            <ac:spMk id="3" creationId="{00000000-0000-0000-0000-000000000000}"/>
          </ac:spMkLst>
        </pc:spChg>
      </pc:sldChg>
    </pc:docChg>
  </pc:docChgLst>
  <pc:docChgLst>
    <pc:chgData name="Mr B Amos" userId="aaee8831-edf5-4e7b-ae93-44203aa31fcd" providerId="ADAL" clId="{AF64C97D-78BE-427E-BB4A-F413FE5FD085}"/>
    <pc:docChg chg="custSel modSld">
      <pc:chgData name="Mr B Amos" userId="aaee8831-edf5-4e7b-ae93-44203aa31fcd" providerId="ADAL" clId="{AF64C97D-78BE-427E-BB4A-F413FE5FD085}" dt="2024-07-02T13:05:41.880" v="58" actId="1076"/>
      <pc:docMkLst>
        <pc:docMk/>
      </pc:docMkLst>
      <pc:sldChg chg="addSp delSp modSp mod">
        <pc:chgData name="Mr B Amos" userId="aaee8831-edf5-4e7b-ae93-44203aa31fcd" providerId="ADAL" clId="{AF64C97D-78BE-427E-BB4A-F413FE5FD085}" dt="2024-07-02T13:05:41.880" v="58" actId="1076"/>
        <pc:sldMkLst>
          <pc:docMk/>
          <pc:sldMk cId="2607793865" sldId="257"/>
        </pc:sldMkLst>
        <pc:spChg chg="del">
          <ac:chgData name="Mr B Amos" userId="aaee8831-edf5-4e7b-ae93-44203aa31fcd" providerId="ADAL" clId="{AF64C97D-78BE-427E-BB4A-F413FE5FD085}" dt="2024-07-02T13:01:54.670" v="0" actId="478"/>
          <ac:spMkLst>
            <pc:docMk/>
            <pc:sldMk cId="2607793865" sldId="257"/>
            <ac:spMk id="3" creationId="{6E812CF2-C6EB-1A82-9EBD-235CB9D00932}"/>
          </ac:spMkLst>
        </pc:spChg>
        <pc:spChg chg="mod">
          <ac:chgData name="Mr B Amos" userId="aaee8831-edf5-4e7b-ae93-44203aa31fcd" providerId="ADAL" clId="{AF64C97D-78BE-427E-BB4A-F413FE5FD085}" dt="2024-07-02T13:05:41.880" v="58" actId="1076"/>
          <ac:spMkLst>
            <pc:docMk/>
            <pc:sldMk cId="2607793865" sldId="257"/>
            <ac:spMk id="4" creationId="{46B906BD-1334-726F-6412-BA5134B5F827}"/>
          </ac:spMkLst>
        </pc:spChg>
        <pc:picChg chg="add mod">
          <ac:chgData name="Mr B Amos" userId="aaee8831-edf5-4e7b-ae93-44203aa31fcd" providerId="ADAL" clId="{AF64C97D-78BE-427E-BB4A-F413FE5FD085}" dt="2024-07-02T13:02:34.380" v="2" actId="1076"/>
          <ac:picMkLst>
            <pc:docMk/>
            <pc:sldMk cId="2607793865" sldId="257"/>
            <ac:picMk id="5" creationId="{EA9B462E-26E6-76F8-B455-E7CC6CD0A611}"/>
          </ac:picMkLst>
        </pc:picChg>
        <pc:picChg chg="add mod">
          <ac:chgData name="Mr B Amos" userId="aaee8831-edf5-4e7b-ae93-44203aa31fcd" providerId="ADAL" clId="{AF64C97D-78BE-427E-BB4A-F413FE5FD085}" dt="2024-07-02T13:02:43.511" v="4" actId="1076"/>
          <ac:picMkLst>
            <pc:docMk/>
            <pc:sldMk cId="2607793865" sldId="257"/>
            <ac:picMk id="6" creationId="{1D3D68BE-F68F-06EF-D363-FFFA1E8E0DE7}"/>
          </ac:picMkLst>
        </pc:picChg>
        <pc:picChg chg="add mod">
          <ac:chgData name="Mr B Amos" userId="aaee8831-edf5-4e7b-ae93-44203aa31fcd" providerId="ADAL" clId="{AF64C97D-78BE-427E-BB4A-F413FE5FD085}" dt="2024-07-02T13:03:59.069" v="8" actId="1076"/>
          <ac:picMkLst>
            <pc:docMk/>
            <pc:sldMk cId="2607793865" sldId="257"/>
            <ac:picMk id="8" creationId="{F5ADFEDB-707A-F13E-74EE-2AA8CDE229D9}"/>
          </ac:picMkLst>
        </pc:picChg>
      </pc:sldChg>
      <pc:sldChg chg="modSp mod">
        <pc:chgData name="Mr B Amos" userId="aaee8831-edf5-4e7b-ae93-44203aa31fcd" providerId="ADAL" clId="{AF64C97D-78BE-427E-BB4A-F413FE5FD085}" dt="2024-07-02T13:05:26.462" v="57" actId="1076"/>
        <pc:sldMkLst>
          <pc:docMk/>
          <pc:sldMk cId="2834566752" sldId="274"/>
        </pc:sldMkLst>
        <pc:spChg chg="mod">
          <ac:chgData name="Mr B Amos" userId="aaee8831-edf5-4e7b-ae93-44203aa31fcd" providerId="ADAL" clId="{AF64C97D-78BE-427E-BB4A-F413FE5FD085}" dt="2024-07-02T13:05:23.488" v="56" actId="20577"/>
          <ac:spMkLst>
            <pc:docMk/>
            <pc:sldMk cId="2834566752" sldId="274"/>
            <ac:spMk id="3" creationId="{00000000-0000-0000-0000-000000000000}"/>
          </ac:spMkLst>
        </pc:spChg>
        <pc:picChg chg="mod">
          <ac:chgData name="Mr B Amos" userId="aaee8831-edf5-4e7b-ae93-44203aa31fcd" providerId="ADAL" clId="{AF64C97D-78BE-427E-BB4A-F413FE5FD085}" dt="2024-07-02T13:05:26.462" v="57" actId="1076"/>
          <ac:picMkLst>
            <pc:docMk/>
            <pc:sldMk cId="2834566752" sldId="274"/>
            <ac:picMk id="1030" creationId="{774335E6-EBE0-AB3C-E560-84E0D108FC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2349" cy="3404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82138" y="0"/>
            <a:ext cx="4272349" cy="340486"/>
          </a:xfrm>
          <a:prstGeom prst="rect">
            <a:avLst/>
          </a:prstGeom>
        </p:spPr>
        <p:txBody>
          <a:bodyPr vert="horz" lIns="91440" tIns="45720" rIns="91440" bIns="45720" rtlCol="0"/>
          <a:lstStyle>
            <a:lvl1pPr algn="r">
              <a:defRPr sz="1200"/>
            </a:lvl1pPr>
          </a:lstStyle>
          <a:p>
            <a:fld id="{A883648B-D89F-4963-83E4-437AE123D9B9}" type="datetimeFigureOut">
              <a:rPr lang="en-GB" smtClean="0"/>
              <a:t>04/07/2024</a:t>
            </a:fld>
            <a:endParaRPr lang="en-GB"/>
          </a:p>
        </p:txBody>
      </p:sp>
      <p:sp>
        <p:nvSpPr>
          <p:cNvPr id="4" name="Footer Placeholder 3"/>
          <p:cNvSpPr>
            <a:spLocks noGrp="1"/>
          </p:cNvSpPr>
          <p:nvPr>
            <p:ph type="ftr" sz="quarter" idx="2"/>
          </p:nvPr>
        </p:nvSpPr>
        <p:spPr>
          <a:xfrm>
            <a:off x="0" y="6457189"/>
            <a:ext cx="4272349" cy="34048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82138" y="6457189"/>
            <a:ext cx="4272349" cy="340486"/>
          </a:xfrm>
          <a:prstGeom prst="rect">
            <a:avLst/>
          </a:prstGeom>
        </p:spPr>
        <p:txBody>
          <a:bodyPr vert="horz" lIns="91440" tIns="45720" rIns="91440" bIns="45720" rtlCol="0" anchor="b"/>
          <a:lstStyle>
            <a:lvl1pPr algn="r">
              <a:defRPr sz="1200"/>
            </a:lvl1pPr>
          </a:lstStyle>
          <a:p>
            <a:fld id="{B7033179-3463-4EFE-914C-576477BC5CE6}" type="slidenum">
              <a:rPr lang="en-GB" smtClean="0"/>
              <a:t>‹#›</a:t>
            </a:fld>
            <a:endParaRPr lang="en-GB"/>
          </a:p>
        </p:txBody>
      </p:sp>
    </p:spTree>
    <p:extLst>
      <p:ext uri="{BB962C8B-B14F-4D97-AF65-F5344CB8AC3E}">
        <p14:creationId xmlns:p14="http://schemas.microsoft.com/office/powerpoint/2010/main" val="1726186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44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558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934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105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957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176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02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725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254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507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011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29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518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50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813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7/4/2024</a:t>
            </a:fld>
            <a:endParaRPr lang="en-US" dirty="0"/>
          </a:p>
        </p:txBody>
      </p:sp>
    </p:spTree>
    <p:extLst>
      <p:ext uri="{BB962C8B-B14F-4D97-AF65-F5344CB8AC3E}">
        <p14:creationId xmlns:p14="http://schemas.microsoft.com/office/powerpoint/2010/main" val="135157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7/4/2024</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4998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655" y="2454877"/>
            <a:ext cx="7766936" cy="1069603"/>
          </a:xfrm>
        </p:spPr>
        <p:txBody>
          <a:bodyPr>
            <a:noAutofit/>
          </a:bodyPr>
          <a:lstStyle/>
          <a:p>
            <a:pPr algn="ctr"/>
            <a:r>
              <a:rPr lang="en-GB" sz="6000" dirty="0">
                <a:solidFill>
                  <a:schemeClr val="accent2"/>
                </a:solidFill>
                <a:latin typeface="Arial" panose="020B0604020202020204" pitchFamily="34" charset="0"/>
                <a:cs typeface="Arial" panose="020B0604020202020204" pitchFamily="34" charset="0"/>
              </a:rPr>
              <a:t>Welcome</a:t>
            </a:r>
            <a:br>
              <a:rPr lang="en-GB" sz="6000" dirty="0">
                <a:solidFill>
                  <a:schemeClr val="accent2"/>
                </a:solidFill>
                <a:latin typeface="Comic Sans MS" panose="030F0702030302020204" pitchFamily="66" charset="0"/>
              </a:rPr>
            </a:br>
            <a:br>
              <a:rPr lang="en-GB" sz="6000" dirty="0">
                <a:solidFill>
                  <a:schemeClr val="accent2"/>
                </a:solidFill>
                <a:latin typeface="Comic Sans MS" panose="030F0702030302020204" pitchFamily="66" charset="0"/>
              </a:rPr>
            </a:br>
            <a:r>
              <a:rPr lang="en-GB" sz="6000" dirty="0">
                <a:solidFill>
                  <a:schemeClr val="accent2"/>
                </a:solidFill>
                <a:latin typeface="Arial" panose="020B0604020202020204" pitchFamily="34" charset="0"/>
                <a:cs typeface="Arial" panose="020B0604020202020204" pitchFamily="34" charset="0"/>
              </a:rPr>
              <a:t>Meet the Teacher</a:t>
            </a:r>
          </a:p>
        </p:txBody>
      </p:sp>
      <p:sp>
        <p:nvSpPr>
          <p:cNvPr id="3" name="Subtitle 2"/>
          <p:cNvSpPr>
            <a:spLocks noGrp="1"/>
          </p:cNvSpPr>
          <p:nvPr>
            <p:ph type="subTitle" idx="1"/>
          </p:nvPr>
        </p:nvSpPr>
        <p:spPr>
          <a:xfrm>
            <a:off x="1491025" y="3713949"/>
            <a:ext cx="7766936" cy="1096899"/>
          </a:xfrm>
        </p:spPr>
        <p:txBody>
          <a:bodyPr>
            <a:normAutofit/>
          </a:bodyPr>
          <a:lstStyle/>
          <a:p>
            <a:pPr algn="ctr"/>
            <a:r>
              <a:rPr lang="en-GB" sz="4400" dirty="0">
                <a:solidFill>
                  <a:schemeClr val="accent2"/>
                </a:solidFill>
                <a:latin typeface="Arial" panose="020B0604020202020204" pitchFamily="34" charset="0"/>
                <a:cs typeface="Arial" panose="020B0604020202020204" pitchFamily="34" charset="0"/>
              </a:rPr>
              <a:t>Year 4</a:t>
            </a:r>
          </a:p>
        </p:txBody>
      </p:sp>
      <p:pic>
        <p:nvPicPr>
          <p:cNvPr id="1026"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504" y="4731204"/>
            <a:ext cx="1647238" cy="1647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90826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457845"/>
            <a:ext cx="8596668" cy="1320800"/>
          </a:xfrm>
        </p:spPr>
        <p:txBody>
          <a:bodyPr/>
          <a:lstStyle/>
          <a:p>
            <a:r>
              <a:rPr lang="en-GB" dirty="0">
                <a:solidFill>
                  <a:schemeClr val="accent2"/>
                </a:solidFill>
                <a:latin typeface="Comic Sans MS" panose="030F0702030302020204" pitchFamily="66" charset="0"/>
              </a:rPr>
              <a:t>School uniform, PE Kit and other equipment.</a:t>
            </a:r>
            <a:endParaRPr lang="en-GB" dirty="0"/>
          </a:p>
        </p:txBody>
      </p:sp>
      <p:sp>
        <p:nvSpPr>
          <p:cNvPr id="3" name="Content Placeholder 2"/>
          <p:cNvSpPr>
            <a:spLocks noGrp="1"/>
          </p:cNvSpPr>
          <p:nvPr>
            <p:ph idx="1"/>
          </p:nvPr>
        </p:nvSpPr>
        <p:spPr>
          <a:xfrm>
            <a:off x="677334" y="1973179"/>
            <a:ext cx="8596668" cy="4539915"/>
          </a:xfrm>
        </p:spPr>
        <p:txBody>
          <a:bodyPr vert="horz" lIns="91440" tIns="45720" rIns="91440" bIns="45720" rtlCol="0" anchor="t">
            <a:normAutofit fontScale="92500"/>
          </a:bodyPr>
          <a:lstStyle/>
          <a:p>
            <a:pPr marL="0" indent="0">
              <a:buNone/>
            </a:pPr>
            <a:r>
              <a:rPr lang="en-GB" sz="2400" dirty="0">
                <a:latin typeface="Comic Sans MS" panose="030F0702030302020204" pitchFamily="66" charset="0"/>
              </a:rPr>
              <a:t>Winter uniform.</a:t>
            </a:r>
          </a:p>
          <a:p>
            <a:r>
              <a:rPr lang="en-GB" sz="2400" dirty="0">
                <a:latin typeface="Comic Sans MS"/>
              </a:rPr>
              <a:t>Winter uniform as per policy. One pair of stud earrings only. Bows in navy or school yellow and no bigger than the palm of your child’s hand. Hair below shoulders needs to be tied back.</a:t>
            </a:r>
          </a:p>
          <a:p>
            <a:r>
              <a:rPr lang="en-GB" sz="2400" dirty="0">
                <a:latin typeface="Comic Sans MS"/>
              </a:rPr>
              <a:t>Blue P.E. t-shirt, blue or black shorts, plimsolls/trainers </a:t>
            </a:r>
          </a:p>
          <a:p>
            <a:r>
              <a:rPr lang="en-GB" sz="2400" dirty="0">
                <a:latin typeface="Comic Sans MS"/>
              </a:rPr>
              <a:t>Tracksuits or sweatshirts (blue or black) may be worn when cold. No leggings. Sweatshirts should not have a hood. Hair must be tied back, and no jewellery should be worn.</a:t>
            </a:r>
          </a:p>
          <a:p>
            <a:r>
              <a:rPr lang="en-GB" sz="2400" dirty="0">
                <a:latin typeface="Comic Sans MS" panose="030F0702030302020204" pitchFamily="66" charset="0"/>
              </a:rPr>
              <a:t>If your child is unable to take part in P.E, please send in a note/email to explain why. Repeated missing kit will result in reflection. </a:t>
            </a: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696" y="314072"/>
            <a:ext cx="7561034" cy="1320800"/>
          </a:xfrm>
        </p:spPr>
        <p:txBody>
          <a:bodyPr>
            <a:normAutofit/>
          </a:bodyPr>
          <a:lstStyle/>
          <a:p>
            <a:r>
              <a:rPr lang="en-GB" dirty="0">
                <a:solidFill>
                  <a:schemeClr val="accent2"/>
                </a:solidFill>
                <a:latin typeface="Arial" panose="020B0604020202020204" pitchFamily="34" charset="0"/>
                <a:cs typeface="Arial" panose="020B0604020202020204" pitchFamily="34" charset="0"/>
              </a:rPr>
              <a:t>Curriculum Coverage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471816"/>
            <a:ext cx="7516774" cy="5451498"/>
          </a:xfrm>
        </p:spPr>
        <p:txBody>
          <a:bodyPr vert="horz" lIns="91440" tIns="45720" rIns="91440" bIns="45720" rtlCol="0" anchor="t">
            <a:normAutofit/>
          </a:bodyPr>
          <a:lstStyle/>
          <a:p>
            <a:pPr>
              <a:buFont typeface="Arial"/>
              <a:buChar char="•"/>
            </a:pPr>
            <a:r>
              <a:rPr lang="en-GB" sz="2000" dirty="0">
                <a:solidFill>
                  <a:schemeClr val="tx1"/>
                </a:solidFill>
                <a:latin typeface="Arial" panose="020B0604020202020204" pitchFamily="34" charset="0"/>
                <a:cs typeface="Arial" panose="020B0604020202020204" pitchFamily="34" charset="0"/>
              </a:rPr>
              <a:t>T1) What are the similarities and differences between Ancient Civilisations</a:t>
            </a:r>
            <a:r>
              <a:rPr lang="en-GB" sz="2000" dirty="0">
                <a:solidFill>
                  <a:srgbClr val="0070C0"/>
                </a:solidFill>
                <a:latin typeface="Arial" panose="020B0604020202020204" pitchFamily="34" charset="0"/>
                <a:cs typeface="Arial" panose="020B0604020202020204" pitchFamily="34" charset="0"/>
              </a:rPr>
              <a:t>? (History)</a:t>
            </a:r>
          </a:p>
          <a:p>
            <a:pPr>
              <a:buFont typeface="Arial"/>
              <a:buChar char="•"/>
            </a:pPr>
            <a:r>
              <a:rPr lang="en-GB" sz="2000" dirty="0">
                <a:solidFill>
                  <a:schemeClr val="tx1"/>
                </a:solidFill>
                <a:latin typeface="Arial" panose="020B0604020202020204" pitchFamily="34" charset="0"/>
                <a:cs typeface="Arial" panose="020B0604020202020204" pitchFamily="34" charset="0"/>
              </a:rPr>
              <a:t>T2) Why are rivers important and how do humans influence them? </a:t>
            </a:r>
            <a:r>
              <a:rPr lang="en-GB" sz="2000" dirty="0">
                <a:solidFill>
                  <a:srgbClr val="00B0F0"/>
                </a:solidFill>
                <a:latin typeface="Arial" panose="020B0604020202020204" pitchFamily="34" charset="0"/>
                <a:cs typeface="Arial" panose="020B0604020202020204" pitchFamily="34" charset="0"/>
              </a:rPr>
              <a:t>(Geography)</a:t>
            </a:r>
          </a:p>
          <a:p>
            <a:pPr>
              <a:buFont typeface="Arial"/>
              <a:buChar char="•"/>
            </a:pPr>
            <a:r>
              <a:rPr lang="en-GB" sz="2000" dirty="0">
                <a:solidFill>
                  <a:schemeClr val="tx1"/>
                </a:solidFill>
                <a:latin typeface="Arial" panose="020B0604020202020204" pitchFamily="34" charset="0"/>
                <a:cs typeface="Arial" panose="020B0604020202020204" pitchFamily="34" charset="0"/>
              </a:rPr>
              <a:t>T3) Why was the River Nile significant to the longevity of the Ancient Egyptian Civilisation? </a:t>
            </a:r>
            <a:r>
              <a:rPr lang="en-GB" sz="2000" dirty="0">
                <a:solidFill>
                  <a:srgbClr val="0070C0"/>
                </a:solidFill>
                <a:latin typeface="Arial" panose="020B0604020202020204" pitchFamily="34" charset="0"/>
                <a:cs typeface="Arial" panose="020B0604020202020204" pitchFamily="34" charset="0"/>
              </a:rPr>
              <a:t>(History)</a:t>
            </a:r>
          </a:p>
          <a:p>
            <a:pPr>
              <a:buFont typeface="Arial"/>
              <a:buChar char="•"/>
            </a:pPr>
            <a:r>
              <a:rPr lang="en-GB" sz="2000" dirty="0">
                <a:solidFill>
                  <a:schemeClr val="tx1"/>
                </a:solidFill>
                <a:latin typeface="Arial" panose="020B0604020202020204" pitchFamily="34" charset="0"/>
                <a:cs typeface="Arial" panose="020B0604020202020204" pitchFamily="34" charset="0"/>
              </a:rPr>
              <a:t>T4) How are humans affecting the world’s rainforests? </a:t>
            </a:r>
            <a:r>
              <a:rPr lang="en-GB" sz="2000" dirty="0">
                <a:solidFill>
                  <a:srgbClr val="00B0F0"/>
                </a:solidFill>
                <a:latin typeface="Arial" panose="020B0604020202020204" pitchFamily="34" charset="0"/>
                <a:cs typeface="Arial" panose="020B0604020202020204" pitchFamily="34" charset="0"/>
              </a:rPr>
              <a:t>(Geography)</a:t>
            </a:r>
          </a:p>
          <a:p>
            <a:pPr>
              <a:buFont typeface="Arial"/>
              <a:buChar char="•"/>
            </a:pPr>
            <a:r>
              <a:rPr lang="en-GB" sz="2000" dirty="0">
                <a:solidFill>
                  <a:schemeClr val="tx1"/>
                </a:solidFill>
                <a:latin typeface="Arial"/>
                <a:cs typeface="Arial"/>
              </a:rPr>
              <a:t>T5) How did the Anglo-Saxons and Vikings change England? </a:t>
            </a:r>
            <a:r>
              <a:rPr lang="en-GB" sz="2000" dirty="0">
                <a:solidFill>
                  <a:srgbClr val="0070C0"/>
                </a:solidFill>
                <a:latin typeface="Arial"/>
                <a:cs typeface="Arial"/>
              </a:rPr>
              <a:t>(History)</a:t>
            </a:r>
          </a:p>
          <a:p>
            <a:pPr>
              <a:buFont typeface="Arial"/>
              <a:buChar char="•"/>
            </a:pPr>
            <a:r>
              <a:rPr lang="en-GB" sz="2000" dirty="0">
                <a:solidFill>
                  <a:schemeClr val="tx1"/>
                </a:solidFill>
                <a:latin typeface="Arial"/>
                <a:cs typeface="Arial"/>
              </a:rPr>
              <a:t>T6) How is land used in South East England? </a:t>
            </a:r>
            <a:r>
              <a:rPr lang="en-GB" sz="2000" dirty="0">
                <a:solidFill>
                  <a:srgbClr val="00B0F0"/>
                </a:solidFill>
                <a:latin typeface="Arial"/>
                <a:cs typeface="Arial"/>
              </a:rPr>
              <a:t>(Geography)</a:t>
            </a:r>
          </a:p>
          <a:p>
            <a:pPr marL="0" indent="0">
              <a:buNone/>
            </a:pPr>
            <a:br>
              <a:rPr lang="en-GB" sz="2000" dirty="0">
                <a:solidFill>
                  <a:schemeClr val="tx1"/>
                </a:solidFill>
                <a:latin typeface="Arial"/>
                <a:cs typeface="Arial"/>
              </a:rPr>
            </a:br>
            <a:r>
              <a:rPr lang="en-GB" sz="2000" dirty="0">
                <a:solidFill>
                  <a:schemeClr val="tx1"/>
                </a:solidFill>
                <a:latin typeface="Arial"/>
                <a:cs typeface="Arial"/>
              </a:rPr>
              <a:t>Curriculum themed weeks STEM Week, World Week, Keeping Healthy Week</a:t>
            </a:r>
            <a:endParaRPr lang="en-US" sz="2000" dirty="0">
              <a:solidFill>
                <a:schemeClr val="tx1"/>
              </a:solidFill>
              <a:latin typeface="Arial"/>
              <a:ea typeface="+mn-lt"/>
              <a:cs typeface="Arial"/>
            </a:endParaRPr>
          </a:p>
          <a:p>
            <a:pPr>
              <a:lnSpc>
                <a:spcPct val="90000"/>
              </a:lnSpc>
              <a:spcBef>
                <a:spcPts val="1800"/>
              </a:spcBef>
              <a:buFont typeface="Arial,Sans-Serif" charset="2"/>
              <a:buChar char="•"/>
            </a:pPr>
            <a:endParaRPr lang="en-GB" sz="2000" dirty="0">
              <a:solidFill>
                <a:schemeClr val="tx1"/>
              </a:solidFill>
              <a:ea typeface="+mn-lt"/>
              <a:cs typeface="+mn-lt"/>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0" y="20384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deepest and most dangerous rivers in the world | Sky HISTORY TV Channel">
            <a:extLst>
              <a:ext uri="{FF2B5EF4-FFF2-40B4-BE49-F238E27FC236}">
                <a16:creationId xmlns:a16="http://schemas.microsoft.com/office/drawing/2014/main" id="{C6D1564A-2BA4-9A80-B635-1169B72E9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470" y="188224"/>
            <a:ext cx="3355910" cy="1887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ve the Rainforests to Save Our Planet">
            <a:extLst>
              <a:ext uri="{FF2B5EF4-FFF2-40B4-BE49-F238E27FC236}">
                <a16:creationId xmlns:a16="http://schemas.microsoft.com/office/drawing/2014/main" id="{ADB3E4D6-ECFD-1CDE-A453-DB55919FA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469" y="2186149"/>
            <a:ext cx="3355911" cy="2013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 of South East England - Visit South East England">
            <a:extLst>
              <a:ext uri="{FF2B5EF4-FFF2-40B4-BE49-F238E27FC236}">
                <a16:creationId xmlns:a16="http://schemas.microsoft.com/office/drawing/2014/main" id="{AE3A4F9C-F9E2-107B-0431-449BFCDF9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469" y="4309922"/>
            <a:ext cx="3355911" cy="248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1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82526" cy="1320800"/>
          </a:xfrm>
        </p:spPr>
        <p:txBody>
          <a:bodyPr>
            <a:normAutofit/>
          </a:bodyPr>
          <a:lstStyle/>
          <a:p>
            <a:r>
              <a:rPr lang="en-GB" dirty="0">
                <a:solidFill>
                  <a:schemeClr val="accent2"/>
                </a:solidFill>
                <a:latin typeface="Arial" panose="020B0604020202020204" pitchFamily="34" charset="0"/>
                <a:cs typeface="Arial" panose="020B0604020202020204" pitchFamily="34" charset="0"/>
              </a:rPr>
              <a:t>Quality-First Teaching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8464" y="4910472"/>
            <a:ext cx="3308831" cy="1386156"/>
          </a:xfrm>
        </p:spPr>
        <p:txBody>
          <a:bodyPr vert="horz" lIns="91440" tIns="45720" rIns="91440" bIns="45720" rtlCol="0" anchor="t">
            <a:normAutofit/>
          </a:bodyPr>
          <a:lstStyle/>
          <a:p>
            <a:r>
              <a:rPr lang="en-GB" sz="2000" dirty="0">
                <a:latin typeface="Arial" panose="020B0604020202020204" pitchFamily="34" charset="0"/>
                <a:cs typeface="Arial" panose="020B0604020202020204" pitchFamily="34" charset="0"/>
              </a:rPr>
              <a:t>Same-Day Intervention</a:t>
            </a:r>
          </a:p>
          <a:p>
            <a:r>
              <a:rPr lang="en-GB" sz="2000" dirty="0">
                <a:latin typeface="Arial" panose="020B0604020202020204" pitchFamily="34" charset="0"/>
                <a:cs typeface="Arial" panose="020B0604020202020204" pitchFamily="34" charset="0"/>
              </a:rPr>
              <a:t>Formative assessment</a:t>
            </a:r>
          </a:p>
          <a:p>
            <a:r>
              <a:rPr lang="en-US" sz="2000" dirty="0">
                <a:latin typeface="Arial" panose="020B0604020202020204" pitchFamily="34" charset="0"/>
                <a:cs typeface="Arial" panose="020B0604020202020204" pitchFamily="34" charset="0"/>
              </a:rPr>
              <a:t>Retrieval Practice</a:t>
            </a: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pic>
        <p:nvPicPr>
          <p:cNvPr id="6" name="Picture 5"/>
          <p:cNvPicPr>
            <a:picLocks noChangeAspect="1"/>
          </p:cNvPicPr>
          <p:nvPr/>
        </p:nvPicPr>
        <p:blipFill>
          <a:blip r:embed="rId4"/>
          <a:stretch>
            <a:fillRect/>
          </a:stretch>
        </p:blipFill>
        <p:spPr>
          <a:xfrm>
            <a:off x="1315012" y="2215531"/>
            <a:ext cx="8229600" cy="2428875"/>
          </a:xfrm>
          <a:prstGeom prst="rect">
            <a:avLst/>
          </a:prstGeom>
          <a:effectLst>
            <a:outerShdw blurRad="50800" dist="50800" dir="5400000" sx="103000" sy="103000" algn="ctr" rotWithShape="0">
              <a:schemeClr val="accent2">
                <a:lumMod val="75000"/>
                <a:alpha val="43000"/>
              </a:schemeClr>
            </a:outerShdw>
          </a:effectLst>
        </p:spPr>
      </p:pic>
      <p:sp>
        <p:nvSpPr>
          <p:cNvPr id="7" name="Content Placeholder 2"/>
          <p:cNvSpPr txBox="1">
            <a:spLocks/>
          </p:cNvSpPr>
          <p:nvPr/>
        </p:nvSpPr>
        <p:spPr>
          <a:xfrm>
            <a:off x="706184" y="1396466"/>
            <a:ext cx="8730799" cy="224847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Our teaching and learning policy captures our approach to how children at Staplehurst learn:</a:t>
            </a:r>
            <a:endParaRPr lang="en-GB" sz="2000"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876402" y="4910472"/>
            <a:ext cx="3769889" cy="146701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latin typeface="Arial" panose="020B0604020202020204" pitchFamily="34" charset="0"/>
                <a:cs typeface="Arial" panose="020B0604020202020204" pitchFamily="34" charset="0"/>
              </a:rPr>
              <a:t>Effective use of feedback</a:t>
            </a:r>
          </a:p>
          <a:p>
            <a:r>
              <a:rPr lang="en-GB" sz="2000" dirty="0">
                <a:latin typeface="Arial" panose="020B0604020202020204" pitchFamily="34" charset="0"/>
                <a:cs typeface="Arial" panose="020B0604020202020204" pitchFamily="34" charset="0"/>
              </a:rPr>
              <a:t>Quality first teaching</a:t>
            </a:r>
          </a:p>
          <a:p>
            <a:r>
              <a:rPr lang="en-GB" sz="2000" dirty="0">
                <a:latin typeface="Arial" panose="020B0604020202020204" pitchFamily="34" charset="0"/>
                <a:cs typeface="Arial" panose="020B0604020202020204" pitchFamily="34" charset="0"/>
              </a:rPr>
              <a:t>Precision teaching</a:t>
            </a:r>
          </a:p>
        </p:txBody>
      </p:sp>
    </p:spTree>
    <p:extLst>
      <p:ext uri="{BB962C8B-B14F-4D97-AF65-F5344CB8AC3E}">
        <p14:creationId xmlns:p14="http://schemas.microsoft.com/office/powerpoint/2010/main" val="105195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96668" cy="1320800"/>
          </a:xfrm>
        </p:spPr>
        <p:txBody>
          <a:bodyPr/>
          <a:lstStyle/>
          <a:p>
            <a:r>
              <a:rPr lang="en-GB" dirty="0">
                <a:solidFill>
                  <a:schemeClr val="accent2"/>
                </a:solidFill>
                <a:latin typeface="Arial" panose="020B0604020202020204" pitchFamily="34" charset="0"/>
                <a:cs typeface="Arial" panose="020B0604020202020204" pitchFamily="34" charset="0"/>
              </a:rPr>
              <a:t>Homework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778645"/>
            <a:ext cx="8596668" cy="4734449"/>
          </a:xfrm>
        </p:spPr>
        <p:txBody>
          <a:bodyPr vert="horz" lIns="91440" tIns="45720" rIns="91440" bIns="45720" rtlCol="0" anchor="t">
            <a:normAutofit lnSpcReduction="10000"/>
          </a:bodyPr>
          <a:lstStyle/>
          <a:p>
            <a:r>
              <a:rPr lang="en-GB" sz="2400" dirty="0">
                <a:solidFill>
                  <a:schemeClr val="tx1"/>
                </a:solidFill>
                <a:latin typeface="Arial" panose="020B0604020202020204" pitchFamily="34" charset="0"/>
                <a:cs typeface="Arial" panose="020B0604020202020204" pitchFamily="34" charset="0"/>
              </a:rPr>
              <a:t>One piece of Maths &amp; Spelling/SPAG every week.</a:t>
            </a:r>
          </a:p>
          <a:p>
            <a:r>
              <a:rPr lang="en-GB" sz="2400" dirty="0">
                <a:solidFill>
                  <a:schemeClr val="tx1"/>
                </a:solidFill>
                <a:latin typeface="Arial" panose="020B0604020202020204" pitchFamily="34" charset="0"/>
                <a:cs typeface="Arial" panose="020B0604020202020204" pitchFamily="34" charset="0"/>
              </a:rPr>
              <a:t>30 minutes a week.</a:t>
            </a:r>
          </a:p>
          <a:p>
            <a:r>
              <a:rPr lang="en-GB" sz="2400" dirty="0">
                <a:solidFill>
                  <a:schemeClr val="tx1"/>
                </a:solidFill>
                <a:latin typeface="Arial" panose="020B0604020202020204" pitchFamily="34" charset="0"/>
                <a:cs typeface="Arial" panose="020B0604020202020204" pitchFamily="34" charset="0"/>
              </a:rPr>
              <a:t>Focus on consolidation of key concepts taught. Homework should not be overly challenging with the intention to offer opportunity to practice, increase confidence and boost speed/stamina of working.</a:t>
            </a:r>
          </a:p>
          <a:p>
            <a:r>
              <a:rPr lang="en-GB" sz="2400" dirty="0">
                <a:solidFill>
                  <a:schemeClr val="tx1"/>
                </a:solidFill>
                <a:latin typeface="Arial" panose="020B0604020202020204" pitchFamily="34" charset="0"/>
                <a:cs typeface="Arial" panose="020B0604020202020204" pitchFamily="34" charset="0"/>
              </a:rPr>
              <a:t>To be handed out on a Friday and handed back in by Tuesday. Completion will be expected.</a:t>
            </a:r>
          </a:p>
          <a:p>
            <a:r>
              <a:rPr lang="en-GB" sz="2400" dirty="0">
                <a:solidFill>
                  <a:schemeClr val="tx1"/>
                </a:solidFill>
                <a:latin typeface="Arial" panose="020B0604020202020204" pitchFamily="34" charset="0"/>
                <a:cs typeface="Arial" panose="020B0604020202020204" pitchFamily="34" charset="0"/>
              </a:rPr>
              <a:t>Children also need to be reading every night, and practise times tables (including division facts).</a:t>
            </a:r>
          </a:p>
          <a:p>
            <a:r>
              <a:rPr lang="en-GB" sz="2400" dirty="0">
                <a:solidFill>
                  <a:schemeClr val="tx1"/>
                </a:solidFill>
                <a:latin typeface="Arial" panose="020B0604020202020204" pitchFamily="34" charset="0"/>
                <a:cs typeface="Arial" panose="020B0604020202020204" pitchFamily="34" charset="0"/>
              </a:rPr>
              <a:t>Please remember to fill in the reading record (PRIDE Points are given). Pupils can aim for 30 reads rewards.</a:t>
            </a:r>
            <a:endParaRPr lang="en-GB" sz="2200" dirty="0">
              <a:solidFill>
                <a:schemeClr val="tx1"/>
              </a:solidFill>
              <a:latin typeface="Arial" panose="020B0604020202020204" pitchFamily="34" charset="0"/>
              <a:cs typeface="Arial" panose="020B0604020202020204" pitchFamily="34" charset="0"/>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359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96668" cy="1320800"/>
          </a:xfrm>
        </p:spPr>
        <p:txBody>
          <a:bodyPr/>
          <a:lstStyle/>
          <a:p>
            <a:r>
              <a:rPr lang="en-GB" dirty="0">
                <a:solidFill>
                  <a:schemeClr val="accent2"/>
                </a:solidFill>
                <a:latin typeface="Arial" panose="020B0604020202020204" pitchFamily="34" charset="0"/>
                <a:cs typeface="Arial" panose="020B0604020202020204" pitchFamily="34" charset="0"/>
              </a:rPr>
              <a:t>Ways to help your child at home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778645"/>
            <a:ext cx="9395208" cy="4734449"/>
          </a:xfrm>
        </p:spPr>
        <p:txBody>
          <a:bodyPr vert="horz" lIns="91440" tIns="45720" rIns="91440" bIns="45720" rtlCol="0" anchor="t">
            <a:normAutofit/>
          </a:bodyPr>
          <a:lstStyle/>
          <a:p>
            <a:r>
              <a:rPr lang="en-GB" sz="2400" dirty="0">
                <a:latin typeface="Arial"/>
                <a:cs typeface="Arial"/>
              </a:rPr>
              <a:t>Helping to ensure your child arrives at school on time every day. </a:t>
            </a:r>
            <a:endParaRPr lang="en-GB" sz="2200" dirty="0">
              <a:latin typeface="Arial" panose="020B0604020202020204" pitchFamily="34" charset="0"/>
              <a:cs typeface="Arial" panose="020B0604020202020204" pitchFamily="34" charset="0"/>
            </a:endParaRPr>
          </a:p>
          <a:p>
            <a:r>
              <a:rPr lang="en-GB" sz="2400" dirty="0">
                <a:latin typeface="Arial"/>
                <a:cs typeface="Arial"/>
              </a:rPr>
              <a:t>Regular reading (aim for 30 reads).</a:t>
            </a:r>
          </a:p>
          <a:p>
            <a:r>
              <a:rPr lang="en-GB" sz="2400" dirty="0">
                <a:latin typeface="Arial"/>
                <a:cs typeface="Arial"/>
              </a:rPr>
              <a:t>Times tables practice. (TT Rockstars)</a:t>
            </a:r>
          </a:p>
          <a:p>
            <a:r>
              <a:rPr lang="en-GB" sz="2400" dirty="0">
                <a:latin typeface="Arial" panose="020B0604020202020204" pitchFamily="34" charset="0"/>
                <a:cs typeface="Arial" panose="020B0604020202020204" pitchFamily="34" charset="0"/>
              </a:rPr>
              <a:t>Ensuring homework is completed and handed in on time, and when completing internet research, aiding children in finding key points.</a:t>
            </a:r>
          </a:p>
          <a:p>
            <a:r>
              <a:rPr lang="en-GB" sz="2400" dirty="0">
                <a:latin typeface="Arial"/>
                <a:cs typeface="Arial"/>
              </a:rPr>
              <a:t>Visiting the library to research topics.</a:t>
            </a:r>
          </a:p>
          <a:p>
            <a:r>
              <a:rPr lang="en-GB" sz="2400" dirty="0">
                <a:latin typeface="Arial"/>
                <a:cs typeface="Arial"/>
              </a:rPr>
              <a:t>Visiting places of interest</a:t>
            </a:r>
          </a:p>
          <a:p>
            <a:r>
              <a:rPr lang="en-GB" sz="2400" dirty="0">
                <a:latin typeface="Arial" panose="020B0604020202020204" pitchFamily="34" charset="0"/>
                <a:cs typeface="Arial" panose="020B0604020202020204" pitchFamily="34" charset="0"/>
              </a:rPr>
              <a:t>Support pupils with holiday learning tasks.</a:t>
            </a: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378256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C200-6D2F-9051-8561-5CB7796232FD}"/>
              </a:ext>
            </a:extLst>
          </p:cNvPr>
          <p:cNvSpPr>
            <a:spLocks noGrp="1"/>
          </p:cNvSpPr>
          <p:nvPr>
            <p:ph type="title"/>
          </p:nvPr>
        </p:nvSpPr>
        <p:spPr>
          <a:xfrm>
            <a:off x="1797382" y="526973"/>
            <a:ext cx="8596668" cy="1320800"/>
          </a:xfrm>
        </p:spPr>
        <p:txBody>
          <a:bodyPr>
            <a:normAutofit/>
          </a:bodyPr>
          <a:lstStyle/>
          <a:p>
            <a:r>
              <a:rPr lang="en-US" dirty="0">
                <a:solidFill>
                  <a:schemeClr val="accent2"/>
                </a:solidFill>
                <a:latin typeface="Comic Sans MS" panose="030F0702030302020204" pitchFamily="66" charset="0"/>
              </a:rPr>
              <a:t>School Library </a:t>
            </a:r>
          </a:p>
        </p:txBody>
      </p:sp>
      <p:sp>
        <p:nvSpPr>
          <p:cNvPr id="3" name="Content Placeholder 2">
            <a:extLst>
              <a:ext uri="{FF2B5EF4-FFF2-40B4-BE49-F238E27FC236}">
                <a16:creationId xmlns:a16="http://schemas.microsoft.com/office/drawing/2014/main" id="{33F7531E-DC19-C2EA-5165-A564DCFF5B4A}"/>
              </a:ext>
            </a:extLst>
          </p:cNvPr>
          <p:cNvSpPr>
            <a:spLocks noGrp="1"/>
          </p:cNvSpPr>
          <p:nvPr>
            <p:ph idx="1"/>
          </p:nvPr>
        </p:nvSpPr>
        <p:spPr>
          <a:xfrm>
            <a:off x="677334" y="1618927"/>
            <a:ext cx="9211776" cy="5000820"/>
          </a:xfrm>
        </p:spPr>
        <p:txBody>
          <a:bodyPr vert="horz" lIns="91440" tIns="45720" rIns="91440" bIns="45720" rtlCol="0" anchor="t">
            <a:normAutofit fontScale="92500" lnSpcReduction="10000"/>
          </a:bodyPr>
          <a:lstStyle/>
          <a:p>
            <a:r>
              <a:rPr lang="en-US" sz="2400" dirty="0">
                <a:latin typeface="Comic Sans MS"/>
              </a:rPr>
              <a:t>Each group will visit the library weekly </a:t>
            </a:r>
          </a:p>
          <a:p>
            <a:r>
              <a:rPr lang="en-US" sz="2400">
                <a:latin typeface="Comic Sans MS"/>
              </a:rPr>
              <a:t>We encourage the children to use this time to read for pleasure</a:t>
            </a:r>
            <a:endParaRPr lang="en-US" sz="2400" dirty="0">
              <a:latin typeface="Comic Sans MS"/>
            </a:endParaRPr>
          </a:p>
          <a:p>
            <a:r>
              <a:rPr lang="en-US" sz="2400">
                <a:latin typeface="Comic Sans MS"/>
              </a:rPr>
              <a:t>They are allowed to bring one 'read for pleasure' book home from the library</a:t>
            </a:r>
            <a:endParaRPr lang="en-US" sz="2400" dirty="0">
              <a:latin typeface="Comic Sans MS"/>
            </a:endParaRPr>
          </a:p>
          <a:p>
            <a:r>
              <a:rPr lang="en-US" sz="2400" dirty="0">
                <a:latin typeface="Comic Sans MS"/>
              </a:rPr>
              <a:t>They must return it on the following visit to be able to sign out a new book</a:t>
            </a:r>
          </a:p>
          <a:p>
            <a:endParaRPr lang="en-US" sz="2400" dirty="0">
              <a:latin typeface="Comic Sans MS"/>
            </a:endParaRPr>
          </a:p>
          <a:p>
            <a:r>
              <a:rPr lang="en-US" sz="2400" dirty="0">
                <a:latin typeface="Comic Sans MS"/>
              </a:rPr>
              <a:t>You will also be able to visit the library with your child after school</a:t>
            </a:r>
          </a:p>
          <a:p>
            <a:r>
              <a:rPr lang="en-US" sz="2400" dirty="0">
                <a:latin typeface="Comic Sans MS"/>
              </a:rPr>
              <a:t>Library times are:</a:t>
            </a:r>
            <a:endParaRPr lang="en-US" dirty="0"/>
          </a:p>
          <a:p>
            <a:pPr marL="0" indent="0">
              <a:buNone/>
            </a:pPr>
            <a:r>
              <a:rPr lang="en-US" sz="2400" dirty="0">
                <a:latin typeface="Comic Sans MS"/>
              </a:rPr>
              <a:t>               Tuesday and Thursday 3.30pm-4.00pm</a:t>
            </a:r>
          </a:p>
          <a:p>
            <a:pPr marL="0" indent="0">
              <a:buNone/>
            </a:pPr>
            <a:r>
              <a:rPr lang="en-US" sz="2400" dirty="0">
                <a:latin typeface="Comic Sans MS"/>
              </a:rPr>
              <a:t>If they take a book, please sign it out in their blue year group folder</a:t>
            </a:r>
          </a:p>
        </p:txBody>
      </p:sp>
      <p:pic>
        <p:nvPicPr>
          <p:cNvPr id="5" name="Picture 2" descr="Staplehurst School, Tonbridge">
            <a:extLst>
              <a:ext uri="{FF2B5EF4-FFF2-40B4-BE49-F238E27FC236}">
                <a16:creationId xmlns:a16="http://schemas.microsoft.com/office/drawing/2014/main" id="{631733CE-A7B5-9748-D861-12ACC4625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0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96668" cy="1320800"/>
          </a:xfrm>
        </p:spPr>
        <p:txBody>
          <a:bodyPr/>
          <a:lstStyle/>
          <a:p>
            <a:r>
              <a:rPr lang="en-GB" dirty="0">
                <a:solidFill>
                  <a:schemeClr val="accent2"/>
                </a:solidFill>
                <a:latin typeface="Arial" panose="020B0604020202020204" pitchFamily="34" charset="0"/>
                <a:cs typeface="Arial" panose="020B0604020202020204" pitchFamily="34" charset="0"/>
              </a:rPr>
              <a:t>MTC</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778645"/>
            <a:ext cx="8596668" cy="4734449"/>
          </a:xfrm>
        </p:spPr>
        <p:txBody>
          <a:bodyPr vert="horz" lIns="91440" tIns="45720" rIns="91440" bIns="45720" rtlCol="0" anchor="t">
            <a:normAutofit lnSpcReduction="10000"/>
          </a:bodyPr>
          <a:lstStyle/>
          <a:p>
            <a:r>
              <a:rPr lang="en-GB" sz="2400" dirty="0">
                <a:latin typeface="Arial"/>
                <a:cs typeface="Arial"/>
              </a:rPr>
              <a:t>The Multiplication Tables Check (MTC) is statutory for all year 4 pupils in England.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Schools must administer the MTC to all eligible year 4 pupils in June (exact dates, and further information, to follow). </a:t>
            </a:r>
            <a:endParaRPr lang="en-GB" sz="2000" dirty="0">
              <a:solidFill>
                <a:srgbClr val="FF0000"/>
              </a:solidFill>
              <a:latin typeface="Arial"/>
              <a:cs typeface="Arial"/>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4760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96668" cy="1320800"/>
          </a:xfrm>
        </p:spPr>
        <p:txBody>
          <a:bodyPr/>
          <a:lstStyle/>
          <a:p>
            <a:r>
              <a:rPr lang="en-GB" dirty="0">
                <a:solidFill>
                  <a:schemeClr val="accent2"/>
                </a:solidFill>
                <a:latin typeface="Arial" panose="020B0604020202020204" pitchFamily="34" charset="0"/>
                <a:cs typeface="Arial" panose="020B0604020202020204" pitchFamily="34" charset="0"/>
              </a:rPr>
              <a:t>MTC</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778645"/>
            <a:ext cx="8596668" cy="4734449"/>
          </a:xfrm>
        </p:spPr>
        <p:txBody>
          <a:bodyPr vert="horz" lIns="91440" tIns="45720" rIns="91440" bIns="45720" rtlCol="0" anchor="t">
            <a:normAutofit/>
          </a:bodyPr>
          <a:lstStyle/>
          <a:p>
            <a:r>
              <a:rPr lang="en-GB" sz="2400" dirty="0">
                <a:solidFill>
                  <a:schemeClr val="tx2"/>
                </a:solidFill>
                <a:latin typeface="Arial" panose="020B0604020202020204" pitchFamily="34" charset="0"/>
                <a:cs typeface="Arial" panose="020B0604020202020204" pitchFamily="34" charset="0"/>
              </a:rPr>
              <a:t>The MTC is an on-screen check consisting of 25 times table questions. </a:t>
            </a:r>
            <a:br>
              <a:rPr lang="en-GB" sz="2400" dirty="0">
                <a:solidFill>
                  <a:schemeClr val="tx2"/>
                </a:solidFill>
                <a:latin typeface="Arial" panose="020B0604020202020204" pitchFamily="34" charset="0"/>
                <a:cs typeface="Arial" panose="020B0604020202020204" pitchFamily="34" charset="0"/>
              </a:rPr>
            </a:br>
            <a:endParaRPr lang="en-GB" sz="2400" dirty="0">
              <a:solidFill>
                <a:schemeClr val="tx2"/>
              </a:solidFill>
              <a:latin typeface="Arial" panose="020B0604020202020204" pitchFamily="34" charset="0"/>
              <a:cs typeface="Arial" panose="020B0604020202020204" pitchFamily="34" charset="0"/>
            </a:endParaRPr>
          </a:p>
          <a:p>
            <a:r>
              <a:rPr lang="en-GB" sz="2400" dirty="0">
                <a:solidFill>
                  <a:schemeClr val="tx2"/>
                </a:solidFill>
                <a:latin typeface="Arial" panose="020B0604020202020204" pitchFamily="34" charset="0"/>
                <a:cs typeface="Arial" panose="020B0604020202020204" pitchFamily="34" charset="0"/>
              </a:rPr>
              <a:t>Your child will be able to answer 3 practice questions before taking the actual check. They will then have 6 seconds to answer each question. On average, the check should take no longer than 5 minutes to complete.</a:t>
            </a:r>
          </a:p>
          <a:p>
            <a:endParaRPr lang="en-GB" sz="2400" dirty="0">
              <a:solidFill>
                <a:schemeClr val="tx2"/>
              </a:solidFill>
              <a:latin typeface="Arial" panose="020B0604020202020204" pitchFamily="34" charset="0"/>
              <a:cs typeface="Arial" panose="020B0604020202020204" pitchFamily="34" charset="0"/>
            </a:endParaRPr>
          </a:p>
          <a:p>
            <a:r>
              <a:rPr lang="en-GB" sz="2400" dirty="0">
                <a:solidFill>
                  <a:schemeClr val="tx2"/>
                </a:solidFill>
                <a:latin typeface="Arial" panose="020B0604020202020204" pitchFamily="34" charset="0"/>
                <a:cs typeface="Arial" panose="020B0604020202020204" pitchFamily="34" charset="0"/>
              </a:rPr>
              <a:t>TTRS acts as great practise! </a:t>
            </a:r>
            <a:endParaRPr lang="en-GB" sz="2000" dirty="0">
              <a:solidFill>
                <a:schemeClr val="tx2"/>
              </a:solidFill>
              <a:latin typeface="Arial"/>
              <a:cs typeface="Arial"/>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12717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827494C-3CC8-B3DB-0774-BEAAD1F4C576}"/>
              </a:ext>
            </a:extLst>
          </p:cNvPr>
          <p:cNvPicPr>
            <a:picLocks noGrp="1" noChangeAspect="1"/>
          </p:cNvPicPr>
          <p:nvPr>
            <p:ph idx="1"/>
          </p:nvPr>
        </p:nvPicPr>
        <p:blipFill>
          <a:blip r:embed="rId2"/>
          <a:stretch>
            <a:fillRect/>
          </a:stretch>
        </p:blipFill>
        <p:spPr>
          <a:xfrm>
            <a:off x="9889967" y="3429000"/>
            <a:ext cx="2209755" cy="1143873"/>
          </a:xfrm>
        </p:spPr>
      </p:pic>
      <p:sp>
        <p:nvSpPr>
          <p:cNvPr id="4" name="Title 1">
            <a:extLst>
              <a:ext uri="{FF2B5EF4-FFF2-40B4-BE49-F238E27FC236}">
                <a16:creationId xmlns:a16="http://schemas.microsoft.com/office/drawing/2014/main" id="{292F96D8-7D3C-4D08-4C3F-0D86228B9784}"/>
              </a:ext>
            </a:extLst>
          </p:cNvPr>
          <p:cNvSpPr txBox="1">
            <a:spLocks/>
          </p:cNvSpPr>
          <p:nvPr/>
        </p:nvSpPr>
        <p:spPr>
          <a:xfrm>
            <a:off x="1475874" y="61826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2"/>
                </a:solidFill>
                <a:latin typeface="Arial" panose="020B0604020202020204" pitchFamily="34" charset="0"/>
                <a:cs typeface="Arial" panose="020B0604020202020204" pitchFamily="34" charset="0"/>
              </a:rPr>
              <a:t>Communication</a:t>
            </a:r>
            <a:endParaRPr lang="en-GB" dirty="0">
              <a:latin typeface="Arial" panose="020B0604020202020204" pitchFamily="34" charset="0"/>
              <a:cs typeface="Arial" panose="020B0604020202020204" pitchFamily="34" charset="0"/>
            </a:endParaRPr>
          </a:p>
        </p:txBody>
      </p:sp>
      <p:pic>
        <p:nvPicPr>
          <p:cNvPr id="5" name="Picture 2" descr="Staplehurst School, Tonbridge">
            <a:extLst>
              <a:ext uri="{FF2B5EF4-FFF2-40B4-BE49-F238E27FC236}">
                <a16:creationId xmlns:a16="http://schemas.microsoft.com/office/drawing/2014/main" id="{E94760DD-4696-1722-C41D-E826A4922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959051E-0351-BD95-E859-1D0C532F587D}"/>
              </a:ext>
            </a:extLst>
          </p:cNvPr>
          <p:cNvPicPr>
            <a:picLocks noChangeAspect="1"/>
          </p:cNvPicPr>
          <p:nvPr/>
        </p:nvPicPr>
        <p:blipFill rotWithShape="1">
          <a:blip r:embed="rId4"/>
          <a:srcRect r="27451"/>
          <a:stretch/>
        </p:blipFill>
        <p:spPr>
          <a:xfrm>
            <a:off x="9335852" y="116632"/>
            <a:ext cx="2664296" cy="857840"/>
          </a:xfrm>
          <a:prstGeom prst="rect">
            <a:avLst/>
          </a:prstGeom>
        </p:spPr>
      </p:pic>
      <p:sp>
        <p:nvSpPr>
          <p:cNvPr id="9" name="Content Placeholder 2">
            <a:extLst>
              <a:ext uri="{FF2B5EF4-FFF2-40B4-BE49-F238E27FC236}">
                <a16:creationId xmlns:a16="http://schemas.microsoft.com/office/drawing/2014/main" id="{2665E244-79BA-C6FD-5A53-C622C73C66B8}"/>
              </a:ext>
            </a:extLst>
          </p:cNvPr>
          <p:cNvSpPr txBox="1">
            <a:spLocks/>
          </p:cNvSpPr>
          <p:nvPr/>
        </p:nvSpPr>
        <p:spPr>
          <a:xfrm>
            <a:off x="401054" y="1517504"/>
            <a:ext cx="9591885" cy="5269552"/>
          </a:xfrm>
          <a:prstGeom prst="rect">
            <a:avLst/>
          </a:prstGeom>
        </p:spPr>
        <p:txBody>
          <a:bodyPr vert="horz" lIns="91440" tIns="45720" rIns="91440" bIns="45720" rtlCol="0" anchor="t">
            <a:normAutofit fontScale="4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300" b="0" i="0" u="none" strike="noStrike" baseline="0" dirty="0">
                <a:solidFill>
                  <a:srgbClr val="000000"/>
                </a:solidFill>
                <a:latin typeface="Arial" panose="020B0604020202020204" pitchFamily="34" charset="0"/>
              </a:rPr>
              <a:t>Parents can share messages and key information (non-urgent) via the school office or at the end of the day with the class teacher. </a:t>
            </a:r>
          </a:p>
          <a:p>
            <a:r>
              <a:rPr lang="en-US" sz="3300" b="0" i="0" u="none" strike="noStrike" baseline="0" dirty="0">
                <a:solidFill>
                  <a:srgbClr val="000000"/>
                </a:solidFill>
                <a:latin typeface="Arial" panose="020B0604020202020204" pitchFamily="34" charset="0"/>
              </a:rPr>
              <a:t>Updates and minor issues can be discussed at pickup. 	</a:t>
            </a:r>
          </a:p>
          <a:p>
            <a:r>
              <a:rPr lang="en-US" sz="3300" b="0" i="0" u="none" strike="noStrike" baseline="0" dirty="0">
                <a:solidFill>
                  <a:srgbClr val="000000"/>
                </a:solidFill>
                <a:latin typeface="Arial" panose="020B0604020202020204" pitchFamily="34" charset="0"/>
              </a:rPr>
              <a:t>Should you require a meeting to discuss an issue please inform your teacher in advance and a mutually convenient time will be arranged. 	</a:t>
            </a:r>
          </a:p>
          <a:p>
            <a:r>
              <a:rPr lang="en-US" sz="3300" b="0" i="0" u="none" strike="noStrike" baseline="0" dirty="0">
                <a:solidFill>
                  <a:srgbClr val="000000"/>
                </a:solidFill>
                <a:latin typeface="Arial" panose="020B0604020202020204" pitchFamily="34" charset="0"/>
              </a:rPr>
              <a:t>Parents’ evenings are held 2 x per year to discuss your child’s learning. 	</a:t>
            </a:r>
          </a:p>
          <a:p>
            <a:r>
              <a:rPr lang="en-US" sz="3300" b="0" i="0" u="none" strike="noStrike" baseline="0" dirty="0">
                <a:solidFill>
                  <a:srgbClr val="000000"/>
                </a:solidFill>
                <a:latin typeface="Arial" panose="020B0604020202020204" pitchFamily="34" charset="0"/>
              </a:rPr>
              <a:t>Key information about the school is posted on our website, including: the weekly newsletter; school times and term </a:t>
            </a:r>
            <a:r>
              <a:rPr lang="en-US" sz="3300" b="0" i="0" u="none" strike="noStrike" baseline="0" dirty="0" err="1">
                <a:solidFill>
                  <a:srgbClr val="000000"/>
                </a:solidFill>
                <a:latin typeface="Arial" panose="020B0604020202020204" pitchFamily="34" charset="0"/>
              </a:rPr>
              <a:t>dates;events</a:t>
            </a:r>
            <a:r>
              <a:rPr lang="en-US" sz="3300" b="0" i="0" u="none" strike="noStrike" baseline="0" dirty="0">
                <a:solidFill>
                  <a:srgbClr val="000000"/>
                </a:solidFill>
                <a:latin typeface="Arial" panose="020B0604020202020204" pitchFamily="34" charset="0"/>
              </a:rPr>
              <a:t> and announcements; curriculum information and policies and procedures. </a:t>
            </a:r>
            <a:endParaRPr lang="en-GB" sz="3300" b="0" i="0" u="none" strike="noStrike" baseline="0" dirty="0"/>
          </a:p>
          <a:p>
            <a:r>
              <a:rPr lang="en-US" sz="3300" b="0" i="0" u="none" strike="noStrike" baseline="0" dirty="0">
                <a:solidFill>
                  <a:srgbClr val="000000"/>
                </a:solidFill>
                <a:latin typeface="Arial" panose="020B0604020202020204" pitchFamily="34" charset="0"/>
              </a:rPr>
              <a:t>The newsletter is published weekly and sent to parent weekly via SCOPAY and published on our website by 12 noon on Monday during term time. 	</a:t>
            </a:r>
          </a:p>
          <a:p>
            <a:r>
              <a:rPr lang="en-US" sz="3300" b="0" i="0" u="none" strike="noStrike" baseline="0" dirty="0">
                <a:solidFill>
                  <a:srgbClr val="000000"/>
                </a:solidFill>
                <a:latin typeface="Arial" panose="020B0604020202020204" pitchFamily="34" charset="0"/>
              </a:rPr>
              <a:t>Please telephone us to communicate brief information about your child that the school needs to know in an emergency, e.g., to let us know that you will be late collecting your child. We ask parents to telephone the school on 01580 891765. </a:t>
            </a:r>
          </a:p>
          <a:p>
            <a:r>
              <a:rPr lang="en-US" sz="3300" b="0" i="0" u="none" strike="noStrike" baseline="0" dirty="0">
                <a:solidFill>
                  <a:srgbClr val="000000"/>
                </a:solidFill>
                <a:latin typeface="Arial" panose="020B0604020202020204" pitchFamily="34" charset="0"/>
              </a:rPr>
              <a:t>The school office is open between 8:30am to 4:00pm, during term-time. At all other times there is an answering service available to take your message. 	</a:t>
            </a:r>
          </a:p>
          <a:p>
            <a:r>
              <a:rPr lang="en-GB" sz="3300" b="0" i="0" u="none" strike="noStrike" baseline="0" dirty="0">
                <a:solidFill>
                  <a:srgbClr val="000000"/>
                </a:solidFill>
                <a:latin typeface="Arial" panose="020B0604020202020204" pitchFamily="34" charset="0"/>
              </a:rPr>
              <a:t>Whilst email is preferable </a:t>
            </a:r>
          </a:p>
          <a:p>
            <a:r>
              <a:rPr lang="en-US" sz="3300" b="1" i="0" u="none" strike="noStrike" baseline="0" dirty="0">
                <a:solidFill>
                  <a:srgbClr val="000000"/>
                </a:solidFill>
                <a:latin typeface="Arial" panose="020B0604020202020204" pitchFamily="34" charset="0"/>
              </a:rPr>
              <a:t>attendance@staplehurst.kent.sch.uk</a:t>
            </a:r>
            <a:r>
              <a:rPr lang="en-US" sz="3300" b="0" i="0" u="none" strike="noStrike" baseline="0" dirty="0">
                <a:solidFill>
                  <a:srgbClr val="000000"/>
                </a:solidFill>
                <a:latin typeface="Arial" panose="020B0604020202020204" pitchFamily="34" charset="0"/>
              </a:rPr>
              <a:t>, telephone calls are appropriate to notify us that your child will be absent from school 	</a:t>
            </a:r>
          </a:p>
          <a:p>
            <a:r>
              <a:rPr lang="en-US" sz="3300" b="0" i="0" u="none" strike="noStrike" baseline="0" dirty="0">
                <a:solidFill>
                  <a:srgbClr val="000000"/>
                </a:solidFill>
                <a:latin typeface="Arial" panose="020B0604020202020204" pitchFamily="34" charset="0"/>
              </a:rPr>
              <a:t>There are times when we feel that we would like to say something about the service or treatment that we receive. If you feel you need to complain, then please follow the procedure outlined here: </a:t>
            </a:r>
          </a:p>
          <a:p>
            <a:r>
              <a:rPr lang="en-US" sz="3300" b="0" i="0" u="none" strike="noStrike" baseline="0" dirty="0">
                <a:solidFill>
                  <a:srgbClr val="000000"/>
                </a:solidFill>
                <a:latin typeface="Arial" panose="020B0604020202020204" pitchFamily="34" charset="0"/>
              </a:rPr>
              <a:t>In the first instance you should speak to your child’s class teacher. If you are still dissatisfied, please contact the phase leader /or the deputy headteacher as soon as you can to make an appointment. If the matter cannot be resolved, please contact the headteacher. If you remain dissatisfied with the outcome, you should follow the school’s Complaints Procedure, which is set out in the school Complaints Policy. The Complaints Policy is available on our website. </a:t>
            </a:r>
            <a:r>
              <a:rPr lang="en-US" sz="31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03995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618266"/>
            <a:ext cx="8582526" cy="1320800"/>
          </a:xfrm>
        </p:spPr>
        <p:txBody>
          <a:bodyPr>
            <a:normAutofit/>
          </a:bodyPr>
          <a:lstStyle/>
          <a:p>
            <a:r>
              <a:rPr lang="en-GB" dirty="0">
                <a:solidFill>
                  <a:schemeClr val="accent2"/>
                </a:solidFill>
                <a:latin typeface="Arial" panose="020B0604020202020204" pitchFamily="34" charset="0"/>
                <a:cs typeface="Arial" panose="020B0604020202020204" pitchFamily="34" charset="0"/>
              </a:rPr>
              <a:t>Key Events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693086"/>
            <a:ext cx="8596668" cy="4820008"/>
          </a:xfrm>
        </p:spPr>
        <p:txBody>
          <a:bodyPr vert="horz" lIns="91440" tIns="45720" rIns="91440" bIns="45720" rtlCol="0" anchor="t">
            <a:normAutofit/>
          </a:bodyPr>
          <a:lstStyle/>
          <a:p>
            <a:r>
              <a:rPr lang="en-GB" sz="2400" dirty="0">
                <a:latin typeface="Arial" panose="020B0604020202020204" pitchFamily="34" charset="0"/>
                <a:cs typeface="Arial" panose="020B0604020202020204" pitchFamily="34" charset="0"/>
              </a:rPr>
              <a:t>High quality, engaging learning experiences every day </a:t>
            </a:r>
          </a:p>
          <a:p>
            <a:pPr marL="0" indent="0">
              <a:buNone/>
            </a:pPr>
            <a:r>
              <a:rPr lang="en-GB" sz="2400" dirty="0">
                <a:latin typeface="Arial"/>
                <a:cs typeface="Arial"/>
              </a:rPr>
              <a:t>(Biscuit Making, Clay Pot Sculpture, Egyptian Art)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Themed weeks (STEM Week, Keeping Healthy Week)</a:t>
            </a:r>
          </a:p>
          <a:p>
            <a:r>
              <a:rPr lang="en-GB" sz="2400" dirty="0">
                <a:latin typeface="Arial" panose="020B0604020202020204" pitchFamily="34" charset="0"/>
                <a:cs typeface="Arial" panose="020B0604020202020204" pitchFamily="34" charset="0"/>
              </a:rPr>
              <a:t>Trips and visits</a:t>
            </a:r>
          </a:p>
          <a:p>
            <a:r>
              <a:rPr lang="en-GB" sz="2400" dirty="0">
                <a:solidFill>
                  <a:schemeClr val="tx1"/>
                </a:solidFill>
                <a:latin typeface="Arial"/>
                <a:cs typeface="Arial"/>
              </a:rPr>
              <a:t>Transition</a:t>
            </a:r>
          </a:p>
          <a:p>
            <a:r>
              <a:rPr lang="en-GB" sz="2400" dirty="0">
                <a:latin typeface="Arial"/>
                <a:cs typeface="Arial"/>
              </a:rPr>
              <a:t>Christmas Carol Concert</a:t>
            </a:r>
          </a:p>
          <a:p>
            <a:r>
              <a:rPr lang="en-GB" sz="2400" dirty="0">
                <a:solidFill>
                  <a:schemeClr val="tx1"/>
                </a:solidFill>
                <a:latin typeface="Arial" panose="020B0604020202020204" pitchFamily="34" charset="0"/>
                <a:cs typeface="Arial" panose="020B0604020202020204" pitchFamily="34" charset="0"/>
              </a:rPr>
              <a:t>Sports Day</a:t>
            </a:r>
          </a:p>
          <a:p>
            <a:r>
              <a:rPr lang="en-GB" sz="2400" dirty="0">
                <a:latin typeface="Arial" panose="020B0604020202020204" pitchFamily="34" charset="0"/>
                <a:cs typeface="Arial" panose="020B0604020202020204" pitchFamily="34" charset="0"/>
              </a:rPr>
              <a:t>Class Assembly</a:t>
            </a: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0788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505377"/>
            <a:ext cx="8596668" cy="1320800"/>
          </a:xfrm>
        </p:spPr>
        <p:txBody>
          <a:bodyPr>
            <a:normAutofit/>
          </a:bodyPr>
          <a:lstStyle/>
          <a:p>
            <a:r>
              <a:rPr lang="en-GB" sz="4000" dirty="0">
                <a:solidFill>
                  <a:schemeClr val="accent2"/>
                </a:solidFill>
                <a:latin typeface="Comic Sans MS" panose="030F0702030302020204" pitchFamily="66" charset="0"/>
              </a:rPr>
              <a:t>Year 4 Teaching Team</a:t>
            </a:r>
          </a:p>
        </p:txBody>
      </p:sp>
      <p:sp>
        <p:nvSpPr>
          <p:cNvPr id="7" name="TextBox 6"/>
          <p:cNvSpPr txBox="1"/>
          <p:nvPr/>
        </p:nvSpPr>
        <p:spPr>
          <a:xfrm>
            <a:off x="913957" y="3257803"/>
            <a:ext cx="1688283" cy="523220"/>
          </a:xfrm>
          <a:prstGeom prst="rect">
            <a:avLst/>
          </a:prstGeom>
          <a:noFill/>
        </p:spPr>
        <p:txBody>
          <a:bodyPr wrap="none" rtlCol="0">
            <a:spAutoFit/>
          </a:bodyPr>
          <a:lstStyle/>
          <a:p>
            <a:r>
              <a:rPr lang="en-GB" sz="2800" dirty="0">
                <a:latin typeface="Comic Sans MS" panose="030F0702030302020204" pitchFamily="66" charset="0"/>
              </a:rPr>
              <a:t>Mr Amos</a:t>
            </a:r>
          </a:p>
        </p:txBody>
      </p:sp>
      <p:sp>
        <p:nvSpPr>
          <p:cNvPr id="9" name="TextBox 8"/>
          <p:cNvSpPr txBox="1"/>
          <p:nvPr/>
        </p:nvSpPr>
        <p:spPr>
          <a:xfrm>
            <a:off x="4080705" y="3257803"/>
            <a:ext cx="1856598" cy="523220"/>
          </a:xfrm>
          <a:prstGeom prst="rect">
            <a:avLst/>
          </a:prstGeom>
          <a:noFill/>
        </p:spPr>
        <p:txBody>
          <a:bodyPr wrap="none" lIns="91440" tIns="45720" rIns="91440" bIns="45720" rtlCol="0" anchor="t">
            <a:spAutoFit/>
          </a:bodyPr>
          <a:lstStyle/>
          <a:p>
            <a:r>
              <a:rPr lang="en-GB" sz="2800" dirty="0">
                <a:latin typeface="Comic Sans MS"/>
              </a:rPr>
              <a:t>Mrs Chem</a:t>
            </a:r>
            <a:endParaRPr lang="en-GB" sz="2800" dirty="0">
              <a:latin typeface="Comic Sans MS" panose="030F0702030302020204" pitchFamily="66" charset="0"/>
            </a:endParaRPr>
          </a:p>
        </p:txBody>
      </p:sp>
      <p:pic>
        <p:nvPicPr>
          <p:cNvPr id="10"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3851" y="3330819"/>
            <a:ext cx="2149948" cy="523220"/>
          </a:xfrm>
          <a:prstGeom prst="rect">
            <a:avLst/>
          </a:prstGeom>
          <a:noFill/>
        </p:spPr>
        <p:txBody>
          <a:bodyPr wrap="none" lIns="91440" tIns="45720" rIns="91440" bIns="45720" rtlCol="0" anchor="t">
            <a:spAutoFit/>
          </a:bodyPr>
          <a:lstStyle/>
          <a:p>
            <a:r>
              <a:rPr lang="en-GB" sz="2800" dirty="0">
                <a:latin typeface="Comic Sans MS"/>
              </a:rPr>
              <a:t>Mrs Harvey</a:t>
            </a:r>
            <a:endParaRPr lang="en-GB" sz="2800" dirty="0">
              <a:latin typeface="Comic Sans MS" panose="030F0702030302020204" pitchFamily="66" charset="0"/>
            </a:endParaRPr>
          </a:p>
        </p:txBody>
      </p:sp>
      <p:sp>
        <p:nvSpPr>
          <p:cNvPr id="4" name="TextBox 3">
            <a:extLst>
              <a:ext uri="{FF2B5EF4-FFF2-40B4-BE49-F238E27FC236}">
                <a16:creationId xmlns:a16="http://schemas.microsoft.com/office/drawing/2014/main" id="{46B906BD-1334-726F-6412-BA5134B5F827}"/>
              </a:ext>
            </a:extLst>
          </p:cNvPr>
          <p:cNvSpPr txBox="1"/>
          <p:nvPr/>
        </p:nvSpPr>
        <p:spPr>
          <a:xfrm>
            <a:off x="1093995" y="4456307"/>
            <a:ext cx="8820556" cy="1323439"/>
          </a:xfrm>
          <a:prstGeom prst="rect">
            <a:avLst/>
          </a:prstGeom>
          <a:noFill/>
        </p:spPr>
        <p:txBody>
          <a:bodyPr wrap="none" lIns="91440" tIns="45720" rIns="91440" bIns="45720" rtlCol="0" anchor="t">
            <a:spAutoFit/>
          </a:bodyPr>
          <a:lstStyle/>
          <a:p>
            <a:pPr algn="ctr"/>
            <a:r>
              <a:rPr lang="en-GB" sz="2800" b="1" u="sng" dirty="0">
                <a:latin typeface="Comic Sans MS"/>
              </a:rPr>
              <a:t>Other adults in the year group</a:t>
            </a:r>
          </a:p>
          <a:p>
            <a:endParaRPr lang="en-GB" sz="2800" b="1" u="sng" dirty="0">
              <a:latin typeface="Comic Sans MS"/>
            </a:endParaRPr>
          </a:p>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Miss Smith, Miss Clark, Miss Evans, Mrs Nicholls and Miss Woodhams</a:t>
            </a:r>
            <a:endParaRPr lang="en-GB" sz="3600" b="1" u="sng" dirty="0">
              <a:latin typeface="Comic Sans MS" panose="030F0702030302020204" pitchFamily="66" charset="0"/>
            </a:endParaRPr>
          </a:p>
        </p:txBody>
      </p:sp>
      <p:pic>
        <p:nvPicPr>
          <p:cNvPr id="5" name="Picture 4">
            <a:extLst>
              <a:ext uri="{FF2B5EF4-FFF2-40B4-BE49-F238E27FC236}">
                <a16:creationId xmlns:a16="http://schemas.microsoft.com/office/drawing/2014/main" id="{EA9B462E-26E6-76F8-B455-E7CC6CD0A6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2259" y="1875240"/>
            <a:ext cx="1253490" cy="1333500"/>
          </a:xfrm>
          <a:prstGeom prst="rect">
            <a:avLst/>
          </a:prstGeom>
          <a:noFill/>
          <a:ln>
            <a:noFill/>
          </a:ln>
        </p:spPr>
      </p:pic>
      <p:pic>
        <p:nvPicPr>
          <p:cNvPr id="6" name="Picture 5">
            <a:extLst>
              <a:ext uri="{FF2B5EF4-FFF2-40B4-BE49-F238E27FC236}">
                <a16:creationId xmlns:a16="http://schemas.microsoft.com/office/drawing/2014/main" id="{1D3D68BE-F68F-06EF-D363-FFFA1E8E0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995" y="1648776"/>
            <a:ext cx="1133475" cy="1562100"/>
          </a:xfrm>
          <a:prstGeom prst="rect">
            <a:avLst/>
          </a:prstGeom>
        </p:spPr>
      </p:pic>
      <p:pic>
        <p:nvPicPr>
          <p:cNvPr id="8" name="Picture 7">
            <a:extLst>
              <a:ext uri="{FF2B5EF4-FFF2-40B4-BE49-F238E27FC236}">
                <a16:creationId xmlns:a16="http://schemas.microsoft.com/office/drawing/2014/main" id="{F5ADFEDB-707A-F13E-74EE-2AA8CDE22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738" y="1853630"/>
            <a:ext cx="1404173" cy="1404173"/>
          </a:xfrm>
          <a:prstGeom prst="rect">
            <a:avLst/>
          </a:prstGeom>
        </p:spPr>
      </p:pic>
    </p:spTree>
    <p:extLst>
      <p:ext uri="{BB962C8B-B14F-4D97-AF65-F5344CB8AC3E}">
        <p14:creationId xmlns:p14="http://schemas.microsoft.com/office/powerpoint/2010/main" val="260779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FAQs other Questions</a:t>
            </a:r>
          </a:p>
        </p:txBody>
      </p:sp>
      <p:sp>
        <p:nvSpPr>
          <p:cNvPr id="3" name="Content Placeholder 2"/>
          <p:cNvSpPr>
            <a:spLocks noGrp="1"/>
          </p:cNvSpPr>
          <p:nvPr>
            <p:ph idx="1"/>
          </p:nvPr>
        </p:nvSpPr>
        <p:spPr/>
        <p:txBody>
          <a:bodyPr vert="horz" lIns="91440" tIns="45720" rIns="91440" bIns="45720" rtlCol="0" anchor="t">
            <a:normAutofit/>
          </a:bodyPr>
          <a:lstStyle/>
          <a:p>
            <a:r>
              <a:rPr lang="en-GB" sz="2400" dirty="0">
                <a:latin typeface="Arial" panose="020B0604020202020204" pitchFamily="34" charset="0"/>
                <a:cs typeface="Arial" panose="020B0604020202020204" pitchFamily="34" charset="0"/>
              </a:rPr>
              <a:t>Home-School Agreement</a:t>
            </a:r>
          </a:p>
          <a:p>
            <a:endParaRPr lang="en-GB" sz="2400" dirty="0">
              <a:latin typeface="Arial" panose="020B0604020202020204" pitchFamily="34" charset="0"/>
              <a:cs typeface="Arial" panose="020B0604020202020204" pitchFamily="34" charset="0"/>
            </a:endParaRPr>
          </a:p>
          <a:p>
            <a:r>
              <a:rPr lang="en-GB" sz="2400" dirty="0">
                <a:latin typeface="Comic Sans MS"/>
                <a:ea typeface="+mn-lt"/>
                <a:cs typeface="+mn-lt"/>
              </a:rPr>
              <a:t>Lunches all through SCOPAY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Year group email: year4@Staplehurst.kent.sch.uk</a:t>
            </a:r>
          </a:p>
        </p:txBody>
      </p:sp>
      <p:pic>
        <p:nvPicPr>
          <p:cNvPr id="4" name="Picture 3"/>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85752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505377"/>
            <a:ext cx="8596668" cy="1320800"/>
          </a:xfrm>
        </p:spPr>
        <p:txBody>
          <a:bodyPr>
            <a:normAutofit/>
          </a:bodyPr>
          <a:lstStyle/>
          <a:p>
            <a:r>
              <a:rPr lang="en-GB" sz="4000" dirty="0">
                <a:solidFill>
                  <a:schemeClr val="accent2"/>
                </a:solidFill>
                <a:latin typeface="Comic Sans MS"/>
              </a:rPr>
              <a:t>Year 4 Classes</a:t>
            </a:r>
            <a:endParaRPr lang="en-GB" sz="4000" dirty="0">
              <a:solidFill>
                <a:schemeClr val="accent2"/>
              </a:solidFill>
              <a:latin typeface="Comic Sans MS" panose="030F0702030302020204" pitchFamily="66" charset="0"/>
            </a:endParaRPr>
          </a:p>
        </p:txBody>
      </p:sp>
      <p:pic>
        <p:nvPicPr>
          <p:cNvPr id="10"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0660" y="2237924"/>
            <a:ext cx="12260148" cy="5017079"/>
          </a:xfrm>
          <a:prstGeom prst="rect">
            <a:avLst/>
          </a:prstGeom>
          <a:noFill/>
        </p:spPr>
        <p:txBody>
          <a:bodyPr wrap="square" lIns="91440" tIns="45720" rIns="91440" bIns="45720" rtlCol="0" anchor="t">
            <a:spAutoFit/>
          </a:bodyPr>
          <a:lstStyle/>
          <a:p>
            <a:pPr algn="ctr">
              <a:lnSpc>
                <a:spcPct val="150000"/>
              </a:lnSpc>
            </a:pPr>
            <a:r>
              <a:rPr lang="en-GB" sz="2400" dirty="0">
                <a:latin typeface="Comic Sans MS"/>
              </a:rPr>
              <a:t>4A will be Stoney Class</a:t>
            </a:r>
          </a:p>
          <a:p>
            <a:pPr algn="ctr">
              <a:lnSpc>
                <a:spcPct val="150000"/>
              </a:lnSpc>
            </a:pPr>
            <a:endParaRPr lang="en-GB" sz="2400" dirty="0">
              <a:latin typeface="Comic Sans MS"/>
            </a:endParaRPr>
          </a:p>
          <a:p>
            <a:pPr algn="ctr">
              <a:lnSpc>
                <a:spcPct val="150000"/>
              </a:lnSpc>
            </a:pPr>
            <a:endParaRPr lang="en-US" dirty="0"/>
          </a:p>
          <a:p>
            <a:pPr algn="ctr">
              <a:lnSpc>
                <a:spcPct val="150000"/>
              </a:lnSpc>
            </a:pPr>
            <a:r>
              <a:rPr lang="en-GB" sz="2400" dirty="0">
                <a:latin typeface="Comic Sans MS"/>
              </a:rPr>
              <a:t>                                        </a:t>
            </a:r>
          </a:p>
          <a:p>
            <a:pPr algn="ctr">
              <a:lnSpc>
                <a:spcPct val="150000"/>
              </a:lnSpc>
            </a:pPr>
            <a:endParaRPr lang="en-GB" sz="2400" dirty="0">
              <a:latin typeface="Comic Sans MS"/>
            </a:endParaRPr>
          </a:p>
          <a:p>
            <a:pPr algn="ctr">
              <a:lnSpc>
                <a:spcPct val="150000"/>
              </a:lnSpc>
            </a:pPr>
            <a:r>
              <a:rPr lang="en-GB" sz="2400" dirty="0">
                <a:latin typeface="Comic Sans MS"/>
              </a:rPr>
              <a:t>                                      4C will be Jazzie Class </a:t>
            </a:r>
          </a:p>
          <a:p>
            <a:pPr algn="ctr">
              <a:lnSpc>
                <a:spcPct val="150000"/>
              </a:lnSpc>
            </a:pPr>
            <a:endParaRPr lang="en-GB" sz="2400" dirty="0">
              <a:latin typeface="Comic Sans MS"/>
            </a:endParaRPr>
          </a:p>
          <a:p>
            <a:pPr algn="ctr">
              <a:lnSpc>
                <a:spcPct val="150000"/>
              </a:lnSpc>
            </a:pPr>
            <a:endParaRPr lang="en-GB" sz="2400" dirty="0">
              <a:latin typeface="Comic Sans MS"/>
            </a:endParaRPr>
          </a:p>
          <a:p>
            <a:pPr algn="ctr">
              <a:lnSpc>
                <a:spcPct val="150000"/>
              </a:lnSpc>
            </a:pPr>
            <a:r>
              <a:rPr lang="en-GB" sz="2400" dirty="0">
                <a:latin typeface="Comic Sans MS"/>
              </a:rPr>
              <a:t>                                                                    </a:t>
            </a:r>
          </a:p>
        </p:txBody>
      </p:sp>
      <p:pic>
        <p:nvPicPr>
          <p:cNvPr id="1026" name="Picture 2" descr="Casey Stoney announces retirement from football | Football News | Sky Sports">
            <a:extLst>
              <a:ext uri="{FF2B5EF4-FFF2-40B4-BE49-F238E27FC236}">
                <a16:creationId xmlns:a16="http://schemas.microsoft.com/office/drawing/2014/main" id="{60C631C1-435F-E4BC-28B8-C31E4B3CE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5" y="1803265"/>
            <a:ext cx="2805404"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sey Stoney on why San Diego role was an opportunity she could not turn  down after Manchester United exit | Football News | Sky Sports">
            <a:extLst>
              <a:ext uri="{FF2B5EF4-FFF2-40B4-BE49-F238E27FC236}">
                <a16:creationId xmlns:a16="http://schemas.microsoft.com/office/drawing/2014/main" id="{567EDCE9-B58F-130F-99C4-7CC4C0034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308" y="1803265"/>
            <a:ext cx="2817929" cy="1578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Jazzie B Obe · Artist Profile">
            <a:extLst>
              <a:ext uri="{FF2B5EF4-FFF2-40B4-BE49-F238E27FC236}">
                <a16:creationId xmlns:a16="http://schemas.microsoft.com/office/drawing/2014/main" id="{425A2693-6687-4839-9EFA-635510694FEE}"/>
              </a:ext>
            </a:extLst>
          </p:cNvPr>
          <p:cNvPicPr>
            <a:picLocks noChangeAspect="1"/>
          </p:cNvPicPr>
          <p:nvPr/>
        </p:nvPicPr>
        <p:blipFill rotWithShape="1">
          <a:blip r:embed="rId5"/>
          <a:srcRect l="15232" t="-651" r="18150" b="-240"/>
          <a:stretch/>
        </p:blipFill>
        <p:spPr>
          <a:xfrm>
            <a:off x="234100" y="3441591"/>
            <a:ext cx="3697844" cy="3133299"/>
          </a:xfrm>
          <a:prstGeom prst="rect">
            <a:avLst/>
          </a:prstGeom>
        </p:spPr>
      </p:pic>
    </p:spTree>
    <p:extLst>
      <p:ext uri="{BB962C8B-B14F-4D97-AF65-F5344CB8AC3E}">
        <p14:creationId xmlns:p14="http://schemas.microsoft.com/office/powerpoint/2010/main" val="283456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School timings</a:t>
            </a:r>
          </a:p>
        </p:txBody>
      </p:sp>
      <p:sp>
        <p:nvSpPr>
          <p:cNvPr id="3" name="Content Placeholder 2"/>
          <p:cNvSpPr>
            <a:spLocks noGrp="1"/>
          </p:cNvSpPr>
          <p:nvPr>
            <p:ph idx="1"/>
          </p:nvPr>
        </p:nvSpPr>
        <p:spPr>
          <a:xfrm>
            <a:off x="454912" y="1377994"/>
            <a:ext cx="8880940" cy="5220514"/>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Attendance: It is essential to be in as much as possible to maximise learning and give children the best chances at success and integration.  As our attendance policy quotes: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r>
              <a:rPr lang="en-GB" dirty="0">
                <a:latin typeface="Arial"/>
                <a:cs typeface="Arial"/>
              </a:rPr>
              <a:t>Term starts (for children) on </a:t>
            </a:r>
            <a:r>
              <a:rPr lang="en-GB" b="1" dirty="0">
                <a:latin typeface="Arial"/>
                <a:cs typeface="Arial"/>
              </a:rPr>
              <a:t>Tuesday 2</a:t>
            </a:r>
            <a:r>
              <a:rPr lang="en-GB" b="1" baseline="30000" dirty="0">
                <a:latin typeface="Arial"/>
                <a:cs typeface="Arial"/>
              </a:rPr>
              <a:t>nd</a:t>
            </a:r>
            <a:r>
              <a:rPr lang="en-GB" b="1" dirty="0">
                <a:latin typeface="Arial"/>
                <a:cs typeface="Arial"/>
              </a:rPr>
              <a:t> September</a:t>
            </a:r>
            <a:r>
              <a:rPr lang="en-GB" dirty="0">
                <a:latin typeface="Arial"/>
                <a:cs typeface="Arial"/>
              </a:rPr>
              <a:t>.</a:t>
            </a:r>
          </a:p>
          <a:p>
            <a:r>
              <a:rPr lang="en-GB" dirty="0">
                <a:latin typeface="Comic Sans MS"/>
              </a:rPr>
              <a:t>Drop off as normal 8:35 – 8:50am through gate.</a:t>
            </a:r>
          </a:p>
          <a:p>
            <a:r>
              <a:rPr lang="en-GB" dirty="0">
                <a:latin typeface="Arial" panose="020B0604020202020204" pitchFamily="34" charset="0"/>
                <a:cs typeface="Arial" panose="020B0604020202020204" pitchFamily="34" charset="0"/>
              </a:rPr>
              <a:t>Learning starts 8.35am, children should be in class at this time ready to begin.</a:t>
            </a:r>
          </a:p>
          <a:p>
            <a:r>
              <a:rPr lang="en-GB" dirty="0">
                <a:latin typeface="Comic Sans MS"/>
              </a:rPr>
              <a:t>Pick up  - Gate opens at 3:10pm. Classroom dismissal = 3:15pm via </a:t>
            </a:r>
            <a:r>
              <a:rPr lang="en-GB" dirty="0">
                <a:latin typeface="Arial" panose="020B0604020202020204" pitchFamily="34" charset="0"/>
                <a:cs typeface="Arial" panose="020B0604020202020204" pitchFamily="34" charset="0"/>
              </a:rPr>
              <a:t>the external classroom doors.</a:t>
            </a:r>
          </a:p>
        </p:txBody>
      </p:sp>
      <p:pic>
        <p:nvPicPr>
          <p:cNvPr id="4" name="Picture 3"/>
          <p:cNvPicPr>
            <a:picLocks noChangeAspect="1"/>
          </p:cNvPicPr>
          <p:nvPr/>
        </p:nvPicPr>
        <p:blipFill rotWithShape="1">
          <a:blip r:embed="rId2"/>
          <a:srcRect r="27451"/>
          <a:stretch/>
        </p:blipFill>
        <p:spPr>
          <a:xfrm>
            <a:off x="9335852" y="116632"/>
            <a:ext cx="2664296" cy="857840"/>
          </a:xfrm>
          <a:prstGeom prst="rect">
            <a:avLst/>
          </a:prstGeom>
        </p:spPr>
      </p:pic>
      <p:pic>
        <p:nvPicPr>
          <p:cNvPr id="5" name="Picture 4"/>
          <p:cNvPicPr>
            <a:picLocks noChangeAspect="1"/>
          </p:cNvPicPr>
          <p:nvPr/>
        </p:nvPicPr>
        <p:blipFill>
          <a:blip r:embed="rId3"/>
          <a:stretch>
            <a:fillRect/>
          </a:stretch>
        </p:blipFill>
        <p:spPr>
          <a:xfrm>
            <a:off x="734777" y="2333922"/>
            <a:ext cx="8601075" cy="1714500"/>
          </a:xfrm>
          <a:prstGeom prst="rect">
            <a:avLst/>
          </a:prstGeom>
          <a:effectLst>
            <a:outerShdw blurRad="50800" dist="50800" dir="8520000" algn="ctr" rotWithShape="0">
              <a:schemeClr val="accent2">
                <a:lumMod val="50000"/>
              </a:schemeClr>
            </a:outerShdw>
            <a:softEdge rad="0"/>
          </a:effectLst>
        </p:spPr>
      </p:pic>
    </p:spTree>
    <p:extLst>
      <p:ext uri="{BB962C8B-B14F-4D97-AF65-F5344CB8AC3E}">
        <p14:creationId xmlns:p14="http://schemas.microsoft.com/office/powerpoint/2010/main" val="12394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endParaRPr lang="en-GB" dirty="0"/>
          </a:p>
        </p:txBody>
      </p:sp>
      <p:pic>
        <p:nvPicPr>
          <p:cNvPr id="4" name="Picture 3"/>
          <p:cNvPicPr>
            <a:picLocks noChangeAspect="1"/>
          </p:cNvPicPr>
          <p:nvPr/>
        </p:nvPicPr>
        <p:blipFill rotWithShape="1">
          <a:blip r:embed="rId2"/>
          <a:srcRect r="27451"/>
          <a:stretch/>
        </p:blipFill>
        <p:spPr>
          <a:xfrm>
            <a:off x="9335852" y="116632"/>
            <a:ext cx="2664296" cy="857840"/>
          </a:xfrm>
          <a:prstGeom prst="rect">
            <a:avLst/>
          </a:prstGeom>
        </p:spPr>
      </p:pic>
      <p:pic>
        <p:nvPicPr>
          <p:cNvPr id="1026" name="Picture 2" descr="Image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b="29642"/>
          <a:stretch/>
        </p:blipFill>
        <p:spPr bwMode="auto">
          <a:xfrm>
            <a:off x="0" y="1270002"/>
            <a:ext cx="12192000" cy="47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6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545431"/>
            <a:ext cx="8596668" cy="1320800"/>
          </a:xfrm>
        </p:spPr>
        <p:txBody>
          <a:bodyPr>
            <a:normAutofit/>
          </a:bodyPr>
          <a:lstStyle/>
          <a:p>
            <a:pPr>
              <a:lnSpc>
                <a:spcPct val="120000"/>
              </a:lnSpc>
            </a:pPr>
            <a:r>
              <a:rPr lang="en-GB" dirty="0">
                <a:solidFill>
                  <a:schemeClr val="accent2"/>
                </a:solidFill>
                <a:latin typeface="Arial" panose="020B0604020202020204" pitchFamily="34" charset="0"/>
                <a:cs typeface="Arial" panose="020B0604020202020204" pitchFamily="34" charset="0"/>
              </a:rPr>
              <a:t>Expectations </a:t>
            </a:r>
            <a:r>
              <a:rPr lang="en-GB" dirty="0">
                <a:solidFill>
                  <a:schemeClr val="accent2"/>
                </a:solidFill>
                <a:latin typeface="Comic Sans MS" panose="030F0702030302020204" pitchFamily="66" charset="0"/>
              </a:rPr>
              <a:t>at Staplehurst</a:t>
            </a:r>
            <a:br>
              <a:rPr lang="en-GB" dirty="0">
                <a:solidFill>
                  <a:schemeClr val="accent2"/>
                </a:solidFill>
                <a:latin typeface="Arial" panose="020B0604020202020204" pitchFamily="34" charset="0"/>
                <a:cs typeface="Arial" panose="020B0604020202020204" pitchFamily="34" charset="0"/>
              </a:rPr>
            </a:br>
            <a:r>
              <a:rPr lang="en-GB" sz="2400" dirty="0">
                <a:solidFill>
                  <a:schemeClr val="accent2"/>
                </a:solidFill>
                <a:latin typeface="Arial" panose="020B0604020202020204" pitchFamily="34" charset="0"/>
                <a:cs typeface="Arial" panose="020B0604020202020204" pitchFamily="34" charset="0"/>
              </a:rPr>
              <a:t>At Staplehurst School, we show…</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1209" y="1840173"/>
            <a:ext cx="8596668" cy="4989094"/>
          </a:xfrm>
        </p:spPr>
        <p:txBody>
          <a:bodyPr>
            <a:normAutofit fontScale="92500" lnSpcReduction="10000"/>
          </a:bodyPr>
          <a:lstStyle/>
          <a:p>
            <a:r>
              <a:rPr lang="en-GB" b="1" dirty="0">
                <a:solidFill>
                  <a:schemeClr val="accent2"/>
                </a:solidFill>
                <a:latin typeface="Arial" panose="020B0604020202020204" pitchFamily="34" charset="0"/>
                <a:cs typeface="Arial" panose="020B0604020202020204" pitchFamily="34" charset="0"/>
              </a:rPr>
              <a:t>Positivity</a:t>
            </a:r>
          </a:p>
          <a:p>
            <a:pPr lvl="1"/>
            <a:r>
              <a:rPr lang="en-GB" dirty="0">
                <a:latin typeface="Arial" panose="020B0604020202020204" pitchFamily="34" charset="0"/>
                <a:cs typeface="Arial" panose="020B0604020202020204" pitchFamily="34" charset="0"/>
              </a:rPr>
              <a:t>A positive attitude to school and learning.</a:t>
            </a:r>
          </a:p>
          <a:p>
            <a:pPr lvl="1"/>
            <a:r>
              <a:rPr lang="en-GB" dirty="0">
                <a:latin typeface="Arial" panose="020B0604020202020204" pitchFamily="34" charset="0"/>
                <a:cs typeface="Arial" panose="020B0604020202020204" pitchFamily="34" charset="0"/>
              </a:rPr>
              <a:t>Being kind and supportive to each other.</a:t>
            </a:r>
          </a:p>
          <a:p>
            <a:r>
              <a:rPr lang="en-GB" b="1" dirty="0">
                <a:solidFill>
                  <a:schemeClr val="accent2"/>
                </a:solidFill>
                <a:latin typeface="Arial" panose="020B0604020202020204" pitchFamily="34" charset="0"/>
                <a:cs typeface="Arial" panose="020B0604020202020204" pitchFamily="34" charset="0"/>
              </a:rPr>
              <a:t>Respect</a:t>
            </a:r>
          </a:p>
          <a:p>
            <a:pPr lvl="1"/>
            <a:r>
              <a:rPr lang="en-GB" dirty="0">
                <a:latin typeface="Arial" panose="020B0604020202020204" pitchFamily="34" charset="0"/>
                <a:cs typeface="Arial" panose="020B0604020202020204" pitchFamily="34" charset="0"/>
              </a:rPr>
              <a:t>Showing respect to adults and each other.</a:t>
            </a:r>
          </a:p>
          <a:p>
            <a:pPr lvl="1"/>
            <a:r>
              <a:rPr lang="en-GB" dirty="0">
                <a:latin typeface="Arial" panose="020B0604020202020204" pitchFamily="34" charset="0"/>
                <a:cs typeface="Arial" panose="020B0604020202020204" pitchFamily="34" charset="0"/>
              </a:rPr>
              <a:t>Being polite and well behaved in the classroom and around school.</a:t>
            </a:r>
          </a:p>
          <a:p>
            <a:r>
              <a:rPr lang="en-GB" b="1" dirty="0">
                <a:solidFill>
                  <a:schemeClr val="accent2"/>
                </a:solidFill>
                <a:latin typeface="Arial" panose="020B0604020202020204" pitchFamily="34" charset="0"/>
                <a:cs typeface="Arial" panose="020B0604020202020204" pitchFamily="34" charset="0"/>
              </a:rPr>
              <a:t>Independence</a:t>
            </a:r>
          </a:p>
          <a:p>
            <a:pPr lvl="1"/>
            <a:r>
              <a:rPr lang="en-GB" dirty="0">
                <a:latin typeface="Arial" panose="020B0604020202020204" pitchFamily="34" charset="0"/>
                <a:cs typeface="Arial" panose="020B0604020202020204" pitchFamily="34" charset="0"/>
              </a:rPr>
              <a:t>Being independent and motivated with learning.</a:t>
            </a:r>
          </a:p>
          <a:p>
            <a:r>
              <a:rPr lang="en-GB" b="1" dirty="0">
                <a:solidFill>
                  <a:schemeClr val="accent2"/>
                </a:solidFill>
                <a:latin typeface="Arial" panose="020B0604020202020204" pitchFamily="34" charset="0"/>
                <a:cs typeface="Arial" panose="020B0604020202020204" pitchFamily="34" charset="0"/>
              </a:rPr>
              <a:t>Determination</a:t>
            </a:r>
          </a:p>
          <a:p>
            <a:pPr lvl="1"/>
            <a:r>
              <a:rPr lang="en-GB" dirty="0">
                <a:latin typeface="Arial" panose="020B0604020202020204" pitchFamily="34" charset="0"/>
                <a:cs typeface="Arial" panose="020B0604020202020204" pitchFamily="34" charset="0"/>
              </a:rPr>
              <a:t>Being determined and resilient learners.</a:t>
            </a:r>
          </a:p>
          <a:p>
            <a:pPr lvl="1"/>
            <a:r>
              <a:rPr lang="en-GB" dirty="0">
                <a:latin typeface="Arial" panose="020B0604020202020204" pitchFamily="34" charset="0"/>
                <a:cs typeface="Arial" panose="020B0604020202020204" pitchFamily="34" charset="0"/>
              </a:rPr>
              <a:t>100% effort at all times.</a:t>
            </a:r>
          </a:p>
          <a:p>
            <a:r>
              <a:rPr lang="en-GB" b="1" dirty="0">
                <a:solidFill>
                  <a:schemeClr val="accent2"/>
                </a:solidFill>
                <a:latin typeface="Arial" panose="020B0604020202020204" pitchFamily="34" charset="0"/>
                <a:cs typeface="Arial" panose="020B0604020202020204" pitchFamily="34" charset="0"/>
              </a:rPr>
              <a:t>Excellence</a:t>
            </a:r>
          </a:p>
          <a:p>
            <a:pPr lvl="1"/>
            <a:r>
              <a:rPr lang="en-GB" dirty="0">
                <a:latin typeface="Arial" panose="020B0604020202020204" pitchFamily="34" charset="0"/>
                <a:cs typeface="Arial" panose="020B0604020202020204" pitchFamily="34" charset="0"/>
              </a:rPr>
              <a:t>Setting a good example to the rest of the school.</a:t>
            </a:r>
          </a:p>
          <a:p>
            <a:pPr lvl="1"/>
            <a:r>
              <a:rPr lang="en-GB" dirty="0">
                <a:latin typeface="Arial" panose="020B0604020202020204" pitchFamily="34" charset="0"/>
                <a:cs typeface="Arial" panose="020B0604020202020204" pitchFamily="34" charset="0"/>
              </a:rPr>
              <a:t>Demonstrating excellence in behaviour, attitude and learning. </a:t>
            </a: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185506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396996"/>
            <a:ext cx="7692840" cy="1320800"/>
          </a:xfrm>
        </p:spPr>
        <p:txBody>
          <a:bodyPr/>
          <a:lstStyle/>
          <a:p>
            <a:r>
              <a:rPr lang="en-GB">
                <a:solidFill>
                  <a:schemeClr val="accent2"/>
                </a:solidFill>
                <a:latin typeface="Comic Sans MS" panose="030F0702030302020204" pitchFamily="66" charset="0"/>
              </a:rPr>
              <a:t>Rewarding pupils showing our PRIDE Values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2046" y="2250206"/>
            <a:ext cx="8596668" cy="3121894"/>
          </a:xfrm>
        </p:spPr>
        <p:txBody>
          <a:bodyPr vert="horz" lIns="91440" tIns="45720" rIns="91440" bIns="45720" rtlCol="0" anchor="t">
            <a:normAutofit/>
          </a:bodyPr>
          <a:lstStyle/>
          <a:p>
            <a:r>
              <a:rPr lang="en-GB" sz="2400">
                <a:latin typeface="Arial" panose="020B0604020202020204" pitchFamily="34" charset="0"/>
                <a:cs typeface="Arial" panose="020B0604020202020204" pitchFamily="34" charset="0"/>
              </a:rPr>
              <a:t>PRIDE Points &amp; PRIDE Rewards</a:t>
            </a:r>
          </a:p>
          <a:p>
            <a:r>
              <a:rPr lang="en-GB" sz="2400">
                <a:latin typeface="Arial" panose="020B0604020202020204" pitchFamily="34" charset="0"/>
                <a:cs typeface="Arial" panose="020B0604020202020204" pitchFamily="34" charset="0"/>
              </a:rPr>
              <a:t>Verbal praise</a:t>
            </a:r>
          </a:p>
          <a:p>
            <a:r>
              <a:rPr lang="en-GB" sz="2400">
                <a:latin typeface="Arial" panose="020B0604020202020204" pitchFamily="34" charset="0"/>
                <a:cs typeface="Arial" panose="020B0604020202020204" pitchFamily="34" charset="0"/>
              </a:rPr>
              <a:t>Certificates in Celebration Assembly</a:t>
            </a:r>
          </a:p>
          <a:p>
            <a:r>
              <a:rPr lang="en-US" sz="2400">
                <a:latin typeface="Arial" panose="020B0604020202020204" pitchFamily="34" charset="0"/>
                <a:cs typeface="Arial" panose="020B0604020202020204" pitchFamily="34" charset="0"/>
              </a:rPr>
              <a:t>Reward equipment at playtime</a:t>
            </a:r>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Prizes e.g. Books for 30 reads</a:t>
            </a:r>
          </a:p>
          <a:p>
            <a:r>
              <a:rPr lang="en-GB" sz="2400">
                <a:latin typeface="Comic Sans MS"/>
              </a:rPr>
              <a:t>Non-uniform days – house PRIDE winners</a:t>
            </a:r>
            <a:endParaRPr lang="en-GB" sz="2400">
              <a:latin typeface="Comic Sans MS" panose="030F0702030302020204" pitchFamily="66" charset="0"/>
            </a:endParaRPr>
          </a:p>
          <a:p>
            <a:endParaRPr lang="en-GB" sz="2400" dirty="0">
              <a:latin typeface="Arial" panose="020B0604020202020204" pitchFamily="34" charset="0"/>
              <a:cs typeface="Arial" panose="020B0604020202020204" pitchFamily="34" charset="0"/>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r="27451"/>
          <a:stretch/>
        </p:blipFill>
        <p:spPr>
          <a:xfrm>
            <a:off x="9335852" y="116632"/>
            <a:ext cx="2664296" cy="857840"/>
          </a:xfrm>
          <a:prstGeom prst="rect">
            <a:avLst/>
          </a:prstGeom>
        </p:spPr>
      </p:pic>
      <p:pic>
        <p:nvPicPr>
          <p:cNvPr id="5" name="Picture 4" descr="Keep the Positivity Coming – legallyclumsy">
            <a:extLst>
              <a:ext uri="{FF2B5EF4-FFF2-40B4-BE49-F238E27FC236}">
                <a16:creationId xmlns:a16="http://schemas.microsoft.com/office/drawing/2014/main" id="{B2D6961D-0E3C-C56C-0405-DADED252A88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5884" y="2527101"/>
            <a:ext cx="2052830" cy="180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9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396996"/>
            <a:ext cx="7692840" cy="1320800"/>
          </a:xfrm>
        </p:spPr>
        <p:txBody>
          <a:bodyPr/>
          <a:lstStyle/>
          <a:p>
            <a:r>
              <a:rPr lang="en-GB" dirty="0">
                <a:solidFill>
                  <a:schemeClr val="accent2"/>
                </a:solidFill>
                <a:latin typeface="Arial" panose="020B0604020202020204" pitchFamily="34" charset="0"/>
                <a:cs typeface="Arial" panose="020B0604020202020204" pitchFamily="34" charset="0"/>
              </a:rPr>
              <a:t>When behaviour does not meet standards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2797" y="3282266"/>
            <a:ext cx="8853055" cy="2945017"/>
          </a:xfrm>
        </p:spPr>
        <p:txBody>
          <a:bodyPr vert="horz" lIns="91440" tIns="45720" rIns="91440" bIns="45720" rtlCol="0" anchor="t">
            <a:normAutofit fontScale="85000" lnSpcReduction="20000"/>
          </a:bodyPr>
          <a:lstStyle/>
          <a:p>
            <a:r>
              <a:rPr lang="en-US" sz="2400" dirty="0">
                <a:latin typeface="Arial" panose="020B0604020202020204" pitchFamily="34" charset="0"/>
                <a:cs typeface="Arial" panose="020B0604020202020204" pitchFamily="34" charset="0"/>
              </a:rPr>
              <a:t>Teachers will put names on the board and ticks next to them to offer children chances to correct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before escalation. </a:t>
            </a:r>
          </a:p>
          <a:p>
            <a:r>
              <a:rPr lang="en-US" sz="2400" dirty="0">
                <a:latin typeface="Arial" panose="020B0604020202020204" pitchFamily="34" charset="0"/>
                <a:cs typeface="Arial" panose="020B0604020202020204" pitchFamily="34" charset="0"/>
              </a:rPr>
              <a:t>Reflections (a restorative lunchtime session where the child spends time with a senior leader, completing a restorative activity to help reflect on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followed up with a reconnecting conversation with the adult.</a:t>
            </a:r>
          </a:p>
          <a:p>
            <a:r>
              <a:rPr lang="en-US" sz="2400" dirty="0">
                <a:latin typeface="Arial" panose="020B0604020202020204" pitchFamily="34" charset="0"/>
                <a:cs typeface="Arial" panose="020B0604020202020204" pitchFamily="34" charset="0"/>
              </a:rPr>
              <a:t>Repeated reflections (x3 in one term) will result in a meeting with the headteacher and parents/</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Any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of low-level will be communicated by the class teacher to parents and </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 at the end of the day. This is to support everyone in moving the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forward positively. </a:t>
            </a:r>
            <a:endParaRPr lang="en-GB" sz="2400" dirty="0">
              <a:latin typeface="Arial" panose="020B0604020202020204" pitchFamily="34" charset="0"/>
              <a:cs typeface="Arial" panose="020B0604020202020204" pitchFamily="34" charset="0"/>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r="27451"/>
          <a:stretch/>
        </p:blipFill>
        <p:spPr>
          <a:xfrm>
            <a:off x="9335852" y="116632"/>
            <a:ext cx="2664296" cy="857840"/>
          </a:xfrm>
          <a:prstGeom prst="rect">
            <a:avLst/>
          </a:prstGeom>
        </p:spPr>
      </p:pic>
      <p:sp>
        <p:nvSpPr>
          <p:cNvPr id="8" name="Content Placeholder 2"/>
          <p:cNvSpPr txBox="1">
            <a:spLocks/>
          </p:cNvSpPr>
          <p:nvPr/>
        </p:nvSpPr>
        <p:spPr>
          <a:xfrm>
            <a:off x="249929" y="1645309"/>
            <a:ext cx="8773216" cy="1316640"/>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As per our policy, we band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accordingly. Whilst our approach is always restorative and preemptive, when we do encounter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that doesn’t meet the high-expectations we have, the following measures/procedures are considered:</a:t>
            </a:r>
            <a:endParaRPr lang="en-GB"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8918187" y="1053753"/>
            <a:ext cx="3086646" cy="2225464"/>
          </a:xfrm>
          <a:prstGeom prst="rect">
            <a:avLst/>
          </a:prstGeom>
        </p:spPr>
      </p:pic>
    </p:spTree>
    <p:extLst>
      <p:ext uri="{BB962C8B-B14F-4D97-AF65-F5344CB8AC3E}">
        <p14:creationId xmlns:p14="http://schemas.microsoft.com/office/powerpoint/2010/main" val="363580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577516"/>
            <a:ext cx="8596668" cy="1320800"/>
          </a:xfrm>
        </p:spPr>
        <p:txBody>
          <a:bodyPr/>
          <a:lstStyle/>
          <a:p>
            <a:r>
              <a:rPr lang="en-GB" dirty="0">
                <a:solidFill>
                  <a:schemeClr val="accent2"/>
                </a:solidFill>
                <a:latin typeface="Arial" panose="020B0604020202020204" pitchFamily="34" charset="0"/>
                <a:cs typeface="Arial" panose="020B0604020202020204" pitchFamily="34" charset="0"/>
              </a:rPr>
              <a:t>Reading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88168"/>
            <a:ext cx="8596668" cy="4924926"/>
          </a:xfrm>
        </p:spPr>
        <p:txBody>
          <a:bodyPr vert="horz" lIns="91440" tIns="45720" rIns="91440" bIns="45720" rtlCol="0" anchor="t">
            <a:normAutofit/>
          </a:bodyPr>
          <a:lstStyle/>
          <a:p>
            <a:r>
              <a:rPr lang="en-GB" sz="2400" dirty="0">
                <a:latin typeface="Comic Sans MS"/>
              </a:rPr>
              <a:t>Reading should be recorded in contact books daily. Contact books will be checked weekly. </a:t>
            </a:r>
            <a:r>
              <a:rPr lang="en-GB" sz="2400" dirty="0">
                <a:solidFill>
                  <a:schemeClr val="tx1"/>
                </a:solidFill>
                <a:latin typeface="Arial" panose="020B0604020202020204" pitchFamily="34" charset="0"/>
                <a:cs typeface="Arial" panose="020B0604020202020204" pitchFamily="34" charset="0"/>
              </a:rPr>
              <a:t>Pupils  aim for 30 reads rewards.</a:t>
            </a:r>
          </a:p>
          <a:p>
            <a:r>
              <a:rPr lang="en-GB" sz="2400" dirty="0">
                <a:latin typeface="Comic Sans MS"/>
              </a:rPr>
              <a:t>Messages should go via the year group email, or urgent messages e.g. pickup or appointments via the office.</a:t>
            </a:r>
          </a:p>
          <a:p>
            <a:r>
              <a:rPr lang="en-GB" sz="2400" dirty="0">
                <a:latin typeface="Comic Sans MS"/>
              </a:rPr>
              <a:t>All medical requests need to go via the school office to ensure all are informed.</a:t>
            </a:r>
          </a:p>
          <a:p>
            <a:r>
              <a:rPr lang="en-US" sz="2400" dirty="0">
                <a:latin typeface="Arial"/>
                <a:cs typeface="Arial"/>
              </a:rPr>
              <a:t>Daily reading lessons. Fluency and Extended read sessions build fluency, vocabulary and prosody (reading with expression and relevant speed). Close read sessions develop analysis of the text.</a:t>
            </a:r>
          </a:p>
          <a:p>
            <a:endParaRPr lang="en-GB" sz="2400" dirty="0">
              <a:latin typeface="Arial" panose="020B0604020202020204" pitchFamily="34" charset="0"/>
              <a:cs typeface="Arial" panose="020B0604020202020204" pitchFamily="34" charset="0"/>
            </a:endParaRPr>
          </a:p>
          <a:p>
            <a:pPr marL="0" indent="0">
              <a:buNone/>
            </a:pPr>
            <a:endParaRPr lang="en-GB" sz="2400" dirty="0">
              <a:latin typeface="Comic Sans MS" panose="030F0702030302020204" pitchFamily="66" charset="0"/>
            </a:endParaRPr>
          </a:p>
        </p:txBody>
      </p:sp>
      <p:pic>
        <p:nvPicPr>
          <p:cNvPr id="4" name="Picture 2" descr="Staplehurst School, Ton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4" y="396996"/>
            <a:ext cx="1074820" cy="107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13901842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c520a8-0ac6-403e-acc4-75f8ffc52051">
      <Terms xmlns="http://schemas.microsoft.com/office/infopath/2007/PartnerControls"/>
    </lcf76f155ced4ddcb4097134ff3c332f>
    <TaxCatchAll xmlns="0d00cc6f-371f-44f9-8ba6-7d4df16db966" xsi:nil="true"/>
    <_Flow_SignoffStatus xmlns="b2c520a8-0ac6-403e-acc4-75f8ffc52051" xsi:nil="true"/>
    <SharedWithUsers xmlns="0d00cc6f-371f-44f9-8ba6-7d4df16db966">
      <UserInfo>
        <DisplayName/>
        <AccountId xsi:nil="true"/>
        <AccountType/>
      </UserInfo>
    </SharedWithUsers>
    <MediaLengthInSeconds xmlns="b2c520a8-0ac6-403e-acc4-75f8ffc520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00D14C33955A45A6A0F673286D27E8" ma:contentTypeVersion="19" ma:contentTypeDescription="Create a new document." ma:contentTypeScope="" ma:versionID="14e36767291f5b8a5136579367b7379c">
  <xsd:schema xmlns:xsd="http://www.w3.org/2001/XMLSchema" xmlns:xs="http://www.w3.org/2001/XMLSchema" xmlns:p="http://schemas.microsoft.com/office/2006/metadata/properties" xmlns:ns2="b2c520a8-0ac6-403e-acc4-75f8ffc52051" xmlns:ns3="0d00cc6f-371f-44f9-8ba6-7d4df16db966" targetNamespace="http://schemas.microsoft.com/office/2006/metadata/properties" ma:root="true" ma:fieldsID="d1733750e6ebcfc05adc22bfc7bd8c4c" ns2:_="" ns3:_="">
    <xsd:import namespace="b2c520a8-0ac6-403e-acc4-75f8ffc52051"/>
    <xsd:import namespace="0d00cc6f-371f-44f9-8ba6-7d4df16db9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520a8-0ac6-403e-acc4-75f8ffc5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33d3-1e99-4729-aad3-98eb676ecadd"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00cc6f-371f-44f9-8ba6-7d4df16db9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616d71-a913-49e8-a1db-0d9550dddee9}" ma:internalName="TaxCatchAll" ma:showField="CatchAllData" ma:web="0d00cc6f-371f-44f9-8ba6-7d4df16db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DF5F97-4250-4C32-B39A-ED87657B0D86}">
  <ds:schemaRefs>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 ds:uri="b2c520a8-0ac6-403e-acc4-75f8ffc52051"/>
    <ds:schemaRef ds:uri="http://purl.org/dc/elements/1.1/"/>
    <ds:schemaRef ds:uri="http://schemas.microsoft.com/office/2006/documentManagement/types"/>
    <ds:schemaRef ds:uri="http://schemas.microsoft.com/office/infopath/2007/PartnerControls"/>
    <ds:schemaRef ds:uri="0d00cc6f-371f-44f9-8ba6-7d4df16db966"/>
  </ds:schemaRefs>
</ds:datastoreItem>
</file>

<file path=customXml/itemProps2.xml><?xml version="1.0" encoding="utf-8"?>
<ds:datastoreItem xmlns:ds="http://schemas.openxmlformats.org/officeDocument/2006/customXml" ds:itemID="{23E2D03B-814A-43C6-B135-EFD95DF66259}">
  <ds:schemaRefs>
    <ds:schemaRef ds:uri="http://schemas.microsoft.com/sharepoint/v3/contenttype/forms"/>
  </ds:schemaRefs>
</ds:datastoreItem>
</file>

<file path=customXml/itemProps3.xml><?xml version="1.0" encoding="utf-8"?>
<ds:datastoreItem xmlns:ds="http://schemas.openxmlformats.org/officeDocument/2006/customXml" ds:itemID="{C4915862-5EEC-4603-AA32-B2F9E825B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520a8-0ac6-403e-acc4-75f8ffc52051"/>
    <ds:schemaRef ds:uri="0d00cc6f-371f-44f9-8ba6-7d4df16db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628</TotalTime>
  <Words>1685</Words>
  <Application>Microsoft Office PowerPoint</Application>
  <PresentationFormat>Widescreen</PresentationFormat>
  <Paragraphs>152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Welcome  Meet the Teacher</vt:lpstr>
      <vt:lpstr>Year 4 Teaching Team</vt:lpstr>
      <vt:lpstr>Year 4 Classes</vt:lpstr>
      <vt:lpstr>School timings</vt:lpstr>
      <vt:lpstr>Vision</vt:lpstr>
      <vt:lpstr>Expectations at Staplehurst At Staplehurst School, we show…</vt:lpstr>
      <vt:lpstr>Rewarding pupils showing our PRIDE Values</vt:lpstr>
      <vt:lpstr>When behaviour does not meet standards</vt:lpstr>
      <vt:lpstr>Reading</vt:lpstr>
      <vt:lpstr>School uniform, PE Kit and other equipment.</vt:lpstr>
      <vt:lpstr>Curriculum Coverage</vt:lpstr>
      <vt:lpstr>Quality-First Teaching</vt:lpstr>
      <vt:lpstr>Homework</vt:lpstr>
      <vt:lpstr>Ways to help your child at home</vt:lpstr>
      <vt:lpstr>School Library </vt:lpstr>
      <vt:lpstr>MTC</vt:lpstr>
      <vt:lpstr>MTC</vt:lpstr>
      <vt:lpstr>PowerPoint Presentation</vt:lpstr>
      <vt:lpstr>Key Events</vt:lpstr>
      <vt:lpstr>FAQs other Questions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 the Teacher</dc:title>
  <dc:creator>Mr Tate</dc:creator>
  <cp:lastModifiedBy>Mr B Amos</cp:lastModifiedBy>
  <cp:revision>171</cp:revision>
  <cp:lastPrinted>2022-06-20T06:29:38Z</cp:lastPrinted>
  <dcterms:created xsi:type="dcterms:W3CDTF">2020-06-29T16:38:37Z</dcterms:created>
  <dcterms:modified xsi:type="dcterms:W3CDTF">2024-07-04T12:14:41Z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0x0101000400D14C33955A45A6A0F673286D27E8</vt:lpwstr>
  </property>
  <property fmtid="{D5CDD505-2E9C-101B-9397-08002B2CF9AE}" pid="3" name="MediaServiceImageTags">
    <vt:lpwstr/>
  </property>
  <property fmtid="{D5CDD505-2E9C-101B-9397-08002B2CF9AE}" pid="4" name="Order">
    <vt:r8>109800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