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4"/>
    <p:sldMasterId id="2147483715" r:id="rId5"/>
    <p:sldMasterId id="2147483727" r:id="rId6"/>
  </p:sldMasterIdLst>
  <p:notesMasterIdLst>
    <p:notesMasterId r:id="rId41"/>
  </p:notesMasterIdLst>
  <p:handoutMasterIdLst>
    <p:handoutMasterId r:id="rId42"/>
  </p:handoutMasterIdLst>
  <p:sldIdLst>
    <p:sldId id="281" r:id="rId7"/>
    <p:sldId id="351" r:id="rId8"/>
    <p:sldId id="265" r:id="rId9"/>
    <p:sldId id="282" r:id="rId10"/>
    <p:sldId id="381" r:id="rId11"/>
    <p:sldId id="352" r:id="rId12"/>
    <p:sldId id="353" r:id="rId13"/>
    <p:sldId id="356" r:id="rId14"/>
    <p:sldId id="358" r:id="rId15"/>
    <p:sldId id="346" r:id="rId16"/>
    <p:sldId id="361" r:id="rId17"/>
    <p:sldId id="258" r:id="rId18"/>
    <p:sldId id="359" r:id="rId19"/>
    <p:sldId id="259" r:id="rId20"/>
    <p:sldId id="360" r:id="rId21"/>
    <p:sldId id="272" r:id="rId22"/>
    <p:sldId id="362" r:id="rId23"/>
    <p:sldId id="363" r:id="rId24"/>
    <p:sldId id="364" r:id="rId25"/>
    <p:sldId id="366" r:id="rId26"/>
    <p:sldId id="372" r:id="rId27"/>
    <p:sldId id="369" r:id="rId28"/>
    <p:sldId id="370" r:id="rId29"/>
    <p:sldId id="283" r:id="rId30"/>
    <p:sldId id="284" r:id="rId31"/>
    <p:sldId id="373" r:id="rId32"/>
    <p:sldId id="286" r:id="rId33"/>
    <p:sldId id="256" r:id="rId34"/>
    <p:sldId id="257" r:id="rId35"/>
    <p:sldId id="382" r:id="rId36"/>
    <p:sldId id="383" r:id="rId37"/>
    <p:sldId id="260" r:id="rId38"/>
    <p:sldId id="261" r:id="rId39"/>
    <p:sldId id="262" r:id="rId40"/>
  </p:sldIdLst>
  <p:sldSz cx="12192000" cy="6858000"/>
  <p:notesSz cx="985678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AC391D-9B9C-8653-CCBB-89391BE7A5CE}" v="2" dt="2026-07-02T08:44:04.281"/>
    <p1510:client id="{922554F3-EC35-0140-41AF-D3FAB9F4011B}" v="32" dt="2026-07-02T09:54:00.842"/>
    <p1510:client id="{BAA87A03-6C57-423D-8D0B-EE09B5B9E436}" v="3" dt="2026-06-30T20:31:55.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6B92E3-742E-43C4-AACE-2841FF05EEC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AB05F97D-4AEC-45A4-932E-63ED545B8956}">
      <dgm:prSet/>
      <dgm:spPr/>
      <dgm:t>
        <a:bodyPr/>
        <a:lstStyle/>
        <a:p>
          <a:r>
            <a:rPr lang="en-US">
              <a:latin typeface="Comic Sans MS" panose="030F0702030302020204" pitchFamily="66" charset="0"/>
            </a:rPr>
            <a:t>Book bag – please do not send ruck sacks as we do not have the space to store them during the day</a:t>
          </a:r>
        </a:p>
      </dgm:t>
    </dgm:pt>
    <dgm:pt modelId="{91531874-FF77-400E-8F49-094B08E39FB0}" type="parTrans" cxnId="{B8E6E337-B752-4AA6-9B27-2CEC6D28A309}">
      <dgm:prSet/>
      <dgm:spPr/>
      <dgm:t>
        <a:bodyPr/>
        <a:lstStyle/>
        <a:p>
          <a:endParaRPr lang="en-US"/>
        </a:p>
      </dgm:t>
    </dgm:pt>
    <dgm:pt modelId="{BDF28924-D295-4ACD-9ED8-1035A408C287}" type="sibTrans" cxnId="{B8E6E337-B752-4AA6-9B27-2CEC6D28A309}">
      <dgm:prSet/>
      <dgm:spPr/>
      <dgm:t>
        <a:bodyPr/>
        <a:lstStyle/>
        <a:p>
          <a:endParaRPr lang="en-US"/>
        </a:p>
      </dgm:t>
    </dgm:pt>
    <dgm:pt modelId="{61C7F805-1A2E-4529-888C-FFFFF2707061}">
      <dgm:prSet/>
      <dgm:spPr/>
      <dgm:t>
        <a:bodyPr/>
        <a:lstStyle/>
        <a:p>
          <a:r>
            <a:rPr lang="en-US">
              <a:latin typeface="Comic Sans MS" panose="030F0702030302020204" pitchFamily="66" charset="0"/>
            </a:rPr>
            <a:t>Named water bottle – water only, no juice.  Bottles are refilled as needed throughout the day</a:t>
          </a:r>
        </a:p>
      </dgm:t>
    </dgm:pt>
    <dgm:pt modelId="{D85DDD40-26B6-4C38-82B8-9C95DFA2DD10}" type="parTrans" cxnId="{29D9774F-319F-4E94-9E42-E4A5816C6115}">
      <dgm:prSet/>
      <dgm:spPr/>
      <dgm:t>
        <a:bodyPr/>
        <a:lstStyle/>
        <a:p>
          <a:endParaRPr lang="en-US"/>
        </a:p>
      </dgm:t>
    </dgm:pt>
    <dgm:pt modelId="{403143A5-F767-4672-B4C7-F168C6E35F84}" type="sibTrans" cxnId="{29D9774F-319F-4E94-9E42-E4A5816C6115}">
      <dgm:prSet/>
      <dgm:spPr/>
      <dgm:t>
        <a:bodyPr/>
        <a:lstStyle/>
        <a:p>
          <a:endParaRPr lang="en-US"/>
        </a:p>
      </dgm:t>
    </dgm:pt>
    <dgm:pt modelId="{F86EA9D0-00EF-47B8-8FFA-EAA404A2293C}">
      <dgm:prSet/>
      <dgm:spPr/>
      <dgm:t>
        <a:bodyPr/>
        <a:lstStyle/>
        <a:p>
          <a:r>
            <a:rPr lang="en-US">
              <a:latin typeface="Comic Sans MS" panose="030F0702030302020204" pitchFamily="66" charset="0"/>
            </a:rPr>
            <a:t>A named coat - we go outside as often as possible</a:t>
          </a:r>
        </a:p>
      </dgm:t>
    </dgm:pt>
    <dgm:pt modelId="{730D0FC7-C624-4DFB-8BFF-11B61CAE89E7}" type="parTrans" cxnId="{22D3DE1E-071B-4870-BC24-9A9569AC3FF1}">
      <dgm:prSet/>
      <dgm:spPr/>
      <dgm:t>
        <a:bodyPr/>
        <a:lstStyle/>
        <a:p>
          <a:endParaRPr lang="en-US"/>
        </a:p>
      </dgm:t>
    </dgm:pt>
    <dgm:pt modelId="{301AD41D-94A8-4B15-911D-2DFE7F3E915B}" type="sibTrans" cxnId="{22D3DE1E-071B-4870-BC24-9A9569AC3FF1}">
      <dgm:prSet/>
      <dgm:spPr/>
      <dgm:t>
        <a:bodyPr/>
        <a:lstStyle/>
        <a:p>
          <a:endParaRPr lang="en-US"/>
        </a:p>
      </dgm:t>
    </dgm:pt>
    <dgm:pt modelId="{D8C8E3CC-72F7-40E6-B787-C4090001F6CB}">
      <dgm:prSet/>
      <dgm:spPr/>
      <dgm:t>
        <a:bodyPr/>
        <a:lstStyle/>
        <a:p>
          <a:r>
            <a:rPr lang="en-US">
              <a:latin typeface="Comic Sans MS" panose="030F0702030302020204" pitchFamily="66" charset="0"/>
            </a:rPr>
            <a:t>PE bag – these are left in school and only taken home when needed for example washing</a:t>
          </a:r>
        </a:p>
      </dgm:t>
    </dgm:pt>
    <dgm:pt modelId="{B6ACBA1F-A7FC-409A-B21E-16A7B96BC45B}" type="parTrans" cxnId="{F89AB045-E0F1-45B9-9F3D-6BAC62260055}">
      <dgm:prSet/>
      <dgm:spPr/>
      <dgm:t>
        <a:bodyPr/>
        <a:lstStyle/>
        <a:p>
          <a:endParaRPr lang="en-US"/>
        </a:p>
      </dgm:t>
    </dgm:pt>
    <dgm:pt modelId="{DBD783F6-BE3D-4251-ACC6-789D28892EA5}" type="sibTrans" cxnId="{F89AB045-E0F1-45B9-9F3D-6BAC62260055}">
      <dgm:prSet/>
      <dgm:spPr/>
      <dgm:t>
        <a:bodyPr/>
        <a:lstStyle/>
        <a:p>
          <a:endParaRPr lang="en-US"/>
        </a:p>
      </dgm:t>
    </dgm:pt>
    <dgm:pt modelId="{A4656283-D802-44BA-8D19-76CCF52AB08B}">
      <dgm:prSet/>
      <dgm:spPr/>
      <dgm:t>
        <a:bodyPr/>
        <a:lstStyle/>
        <a:p>
          <a:r>
            <a:rPr lang="en-US">
              <a:latin typeface="Comic Sans MS" panose="030F0702030302020204" pitchFamily="66" charset="0"/>
            </a:rPr>
            <a:t>Spare underwear and clothes in case of accidents</a:t>
          </a:r>
        </a:p>
      </dgm:t>
    </dgm:pt>
    <dgm:pt modelId="{3C11E1F5-6CC7-4CBB-8009-B6CFAFF77B88}" type="parTrans" cxnId="{67268548-6C62-4404-BDD6-EF535D4F6E6F}">
      <dgm:prSet/>
      <dgm:spPr/>
      <dgm:t>
        <a:bodyPr/>
        <a:lstStyle/>
        <a:p>
          <a:endParaRPr lang="en-US"/>
        </a:p>
      </dgm:t>
    </dgm:pt>
    <dgm:pt modelId="{0A57B4D6-E155-43D5-AEBD-F42D7A0DB31C}" type="sibTrans" cxnId="{67268548-6C62-4404-BDD6-EF535D4F6E6F}">
      <dgm:prSet/>
      <dgm:spPr/>
      <dgm:t>
        <a:bodyPr/>
        <a:lstStyle/>
        <a:p>
          <a:endParaRPr lang="en-US"/>
        </a:p>
      </dgm:t>
    </dgm:pt>
    <dgm:pt modelId="{1414F850-3B82-463E-B04C-73139ED1C76C}">
      <dgm:prSet/>
      <dgm:spPr/>
      <dgm:t>
        <a:bodyPr/>
        <a:lstStyle/>
        <a:p>
          <a:r>
            <a:rPr lang="en-US">
              <a:latin typeface="Comic Sans MS" panose="030F0702030302020204" pitchFamily="66" charset="0"/>
            </a:rPr>
            <a:t>Reading log book and reading book – provided by school</a:t>
          </a:r>
        </a:p>
      </dgm:t>
    </dgm:pt>
    <dgm:pt modelId="{92D804FF-95AD-44A9-9238-00D51C237EC8}" type="parTrans" cxnId="{AFAF5217-0C8E-4AE3-8585-9A87DFA86C8A}">
      <dgm:prSet/>
      <dgm:spPr/>
      <dgm:t>
        <a:bodyPr/>
        <a:lstStyle/>
        <a:p>
          <a:endParaRPr lang="en-US"/>
        </a:p>
      </dgm:t>
    </dgm:pt>
    <dgm:pt modelId="{10394D6F-422E-4C43-A744-5202306F0C9E}" type="sibTrans" cxnId="{AFAF5217-0C8E-4AE3-8585-9A87DFA86C8A}">
      <dgm:prSet/>
      <dgm:spPr/>
      <dgm:t>
        <a:bodyPr/>
        <a:lstStyle/>
        <a:p>
          <a:endParaRPr lang="en-US"/>
        </a:p>
      </dgm:t>
    </dgm:pt>
    <dgm:pt modelId="{0A1909E4-4D88-4B78-9A5E-6CCB3708FD0C}" type="pres">
      <dgm:prSet presAssocID="{7D6B92E3-742E-43C4-AACE-2841FF05EEC4}" presName="diagram" presStyleCnt="0">
        <dgm:presLayoutVars>
          <dgm:dir/>
          <dgm:resizeHandles val="exact"/>
        </dgm:presLayoutVars>
      </dgm:prSet>
      <dgm:spPr/>
    </dgm:pt>
    <dgm:pt modelId="{DE70C8ED-B08B-47D0-B2AB-6011B0C421E9}" type="pres">
      <dgm:prSet presAssocID="{AB05F97D-4AEC-45A4-932E-63ED545B8956}" presName="node" presStyleLbl="node1" presStyleIdx="0" presStyleCnt="6">
        <dgm:presLayoutVars>
          <dgm:bulletEnabled val="1"/>
        </dgm:presLayoutVars>
      </dgm:prSet>
      <dgm:spPr/>
    </dgm:pt>
    <dgm:pt modelId="{8493FAEF-07C6-485C-BBFD-4941D2F7E718}" type="pres">
      <dgm:prSet presAssocID="{BDF28924-D295-4ACD-9ED8-1035A408C287}" presName="sibTrans" presStyleCnt="0"/>
      <dgm:spPr/>
    </dgm:pt>
    <dgm:pt modelId="{3E4FB6A5-9AA4-4AD3-9351-5172CF06B47E}" type="pres">
      <dgm:prSet presAssocID="{61C7F805-1A2E-4529-888C-FFFFF2707061}" presName="node" presStyleLbl="node1" presStyleIdx="1" presStyleCnt="6">
        <dgm:presLayoutVars>
          <dgm:bulletEnabled val="1"/>
        </dgm:presLayoutVars>
      </dgm:prSet>
      <dgm:spPr/>
    </dgm:pt>
    <dgm:pt modelId="{D91BF408-FEA8-485F-8EED-B00F17131036}" type="pres">
      <dgm:prSet presAssocID="{403143A5-F767-4672-B4C7-F168C6E35F84}" presName="sibTrans" presStyleCnt="0"/>
      <dgm:spPr/>
    </dgm:pt>
    <dgm:pt modelId="{6A173B71-1EE5-448F-9216-507074B7174C}" type="pres">
      <dgm:prSet presAssocID="{F86EA9D0-00EF-47B8-8FFA-EAA404A2293C}" presName="node" presStyleLbl="node1" presStyleIdx="2" presStyleCnt="6">
        <dgm:presLayoutVars>
          <dgm:bulletEnabled val="1"/>
        </dgm:presLayoutVars>
      </dgm:prSet>
      <dgm:spPr/>
    </dgm:pt>
    <dgm:pt modelId="{49D58556-F1E4-4627-9583-109C05A3C4B2}" type="pres">
      <dgm:prSet presAssocID="{301AD41D-94A8-4B15-911D-2DFE7F3E915B}" presName="sibTrans" presStyleCnt="0"/>
      <dgm:spPr/>
    </dgm:pt>
    <dgm:pt modelId="{7FFD07C2-08F1-4400-84E3-207F5D9380C1}" type="pres">
      <dgm:prSet presAssocID="{D8C8E3CC-72F7-40E6-B787-C4090001F6CB}" presName="node" presStyleLbl="node1" presStyleIdx="3" presStyleCnt="6">
        <dgm:presLayoutVars>
          <dgm:bulletEnabled val="1"/>
        </dgm:presLayoutVars>
      </dgm:prSet>
      <dgm:spPr/>
    </dgm:pt>
    <dgm:pt modelId="{044C6584-72BE-4194-AC2F-47045FE61D79}" type="pres">
      <dgm:prSet presAssocID="{DBD783F6-BE3D-4251-ACC6-789D28892EA5}" presName="sibTrans" presStyleCnt="0"/>
      <dgm:spPr/>
    </dgm:pt>
    <dgm:pt modelId="{C7A53BC9-A30C-4A8D-B4C4-72601F4C539E}" type="pres">
      <dgm:prSet presAssocID="{A4656283-D802-44BA-8D19-76CCF52AB08B}" presName="node" presStyleLbl="node1" presStyleIdx="4" presStyleCnt="6">
        <dgm:presLayoutVars>
          <dgm:bulletEnabled val="1"/>
        </dgm:presLayoutVars>
      </dgm:prSet>
      <dgm:spPr/>
    </dgm:pt>
    <dgm:pt modelId="{63990327-8C07-4E08-8EB3-1D7325444079}" type="pres">
      <dgm:prSet presAssocID="{0A57B4D6-E155-43D5-AEBD-F42D7A0DB31C}" presName="sibTrans" presStyleCnt="0"/>
      <dgm:spPr/>
    </dgm:pt>
    <dgm:pt modelId="{D0F39DDE-1E9D-41C4-9880-13DDDF4A20D2}" type="pres">
      <dgm:prSet presAssocID="{1414F850-3B82-463E-B04C-73139ED1C76C}" presName="node" presStyleLbl="node1" presStyleIdx="5" presStyleCnt="6">
        <dgm:presLayoutVars>
          <dgm:bulletEnabled val="1"/>
        </dgm:presLayoutVars>
      </dgm:prSet>
      <dgm:spPr/>
    </dgm:pt>
  </dgm:ptLst>
  <dgm:cxnLst>
    <dgm:cxn modelId="{AFAF5217-0C8E-4AE3-8585-9A87DFA86C8A}" srcId="{7D6B92E3-742E-43C4-AACE-2841FF05EEC4}" destId="{1414F850-3B82-463E-B04C-73139ED1C76C}" srcOrd="5" destOrd="0" parTransId="{92D804FF-95AD-44A9-9238-00D51C237EC8}" sibTransId="{10394D6F-422E-4C43-A744-5202306F0C9E}"/>
    <dgm:cxn modelId="{22D3DE1E-071B-4870-BC24-9A9569AC3FF1}" srcId="{7D6B92E3-742E-43C4-AACE-2841FF05EEC4}" destId="{F86EA9D0-00EF-47B8-8FFA-EAA404A2293C}" srcOrd="2" destOrd="0" parTransId="{730D0FC7-C624-4DFB-8BFF-11B61CAE89E7}" sibTransId="{301AD41D-94A8-4B15-911D-2DFE7F3E915B}"/>
    <dgm:cxn modelId="{87A6C62F-940E-47C5-BC1E-87B5937ABDF2}" type="presOf" srcId="{1414F850-3B82-463E-B04C-73139ED1C76C}" destId="{D0F39DDE-1E9D-41C4-9880-13DDDF4A20D2}" srcOrd="0" destOrd="0" presId="urn:microsoft.com/office/officeart/2005/8/layout/default"/>
    <dgm:cxn modelId="{3DCE1633-AC1E-4F3C-95F2-F5E0A432B03E}" type="presOf" srcId="{AB05F97D-4AEC-45A4-932E-63ED545B8956}" destId="{DE70C8ED-B08B-47D0-B2AB-6011B0C421E9}" srcOrd="0" destOrd="0" presId="urn:microsoft.com/office/officeart/2005/8/layout/default"/>
    <dgm:cxn modelId="{B8E6E337-B752-4AA6-9B27-2CEC6D28A309}" srcId="{7D6B92E3-742E-43C4-AACE-2841FF05EEC4}" destId="{AB05F97D-4AEC-45A4-932E-63ED545B8956}" srcOrd="0" destOrd="0" parTransId="{91531874-FF77-400E-8F49-094B08E39FB0}" sibTransId="{BDF28924-D295-4ACD-9ED8-1035A408C287}"/>
    <dgm:cxn modelId="{F89AB045-E0F1-45B9-9F3D-6BAC62260055}" srcId="{7D6B92E3-742E-43C4-AACE-2841FF05EEC4}" destId="{D8C8E3CC-72F7-40E6-B787-C4090001F6CB}" srcOrd="3" destOrd="0" parTransId="{B6ACBA1F-A7FC-409A-B21E-16A7B96BC45B}" sibTransId="{DBD783F6-BE3D-4251-ACC6-789D28892EA5}"/>
    <dgm:cxn modelId="{67268548-6C62-4404-BDD6-EF535D4F6E6F}" srcId="{7D6B92E3-742E-43C4-AACE-2841FF05EEC4}" destId="{A4656283-D802-44BA-8D19-76CCF52AB08B}" srcOrd="4" destOrd="0" parTransId="{3C11E1F5-6CC7-4CBB-8009-B6CFAFF77B88}" sibTransId="{0A57B4D6-E155-43D5-AEBD-F42D7A0DB31C}"/>
    <dgm:cxn modelId="{29D9774F-319F-4E94-9E42-E4A5816C6115}" srcId="{7D6B92E3-742E-43C4-AACE-2841FF05EEC4}" destId="{61C7F805-1A2E-4529-888C-FFFFF2707061}" srcOrd="1" destOrd="0" parTransId="{D85DDD40-26B6-4C38-82B8-9C95DFA2DD10}" sibTransId="{403143A5-F767-4672-B4C7-F168C6E35F84}"/>
    <dgm:cxn modelId="{FD57CE54-37D9-497D-A197-485DE6251EB8}" type="presOf" srcId="{61C7F805-1A2E-4529-888C-FFFFF2707061}" destId="{3E4FB6A5-9AA4-4AD3-9351-5172CF06B47E}" srcOrd="0" destOrd="0" presId="urn:microsoft.com/office/officeart/2005/8/layout/default"/>
    <dgm:cxn modelId="{1BC65955-42CA-4A74-BA98-B032C2333370}" type="presOf" srcId="{A4656283-D802-44BA-8D19-76CCF52AB08B}" destId="{C7A53BC9-A30C-4A8D-B4C4-72601F4C539E}" srcOrd="0" destOrd="0" presId="urn:microsoft.com/office/officeart/2005/8/layout/default"/>
    <dgm:cxn modelId="{A37C018E-2F10-455A-93F7-E9CC3267AAE4}" type="presOf" srcId="{7D6B92E3-742E-43C4-AACE-2841FF05EEC4}" destId="{0A1909E4-4D88-4B78-9A5E-6CCB3708FD0C}" srcOrd="0" destOrd="0" presId="urn:microsoft.com/office/officeart/2005/8/layout/default"/>
    <dgm:cxn modelId="{FBD966C2-60B4-4E2C-BE8D-8D96B63BD8EC}" type="presOf" srcId="{D8C8E3CC-72F7-40E6-B787-C4090001F6CB}" destId="{7FFD07C2-08F1-4400-84E3-207F5D9380C1}" srcOrd="0" destOrd="0" presId="urn:microsoft.com/office/officeart/2005/8/layout/default"/>
    <dgm:cxn modelId="{FA2AA2E1-FCE3-46F0-9FE6-5F2729713A2C}" type="presOf" srcId="{F86EA9D0-00EF-47B8-8FFA-EAA404A2293C}" destId="{6A173B71-1EE5-448F-9216-507074B7174C}" srcOrd="0" destOrd="0" presId="urn:microsoft.com/office/officeart/2005/8/layout/default"/>
    <dgm:cxn modelId="{90A10CB4-41FB-4A24-8AB1-CE38C0844440}" type="presParOf" srcId="{0A1909E4-4D88-4B78-9A5E-6CCB3708FD0C}" destId="{DE70C8ED-B08B-47D0-B2AB-6011B0C421E9}" srcOrd="0" destOrd="0" presId="urn:microsoft.com/office/officeart/2005/8/layout/default"/>
    <dgm:cxn modelId="{29B5C4BD-B042-4E7D-A776-F299B041C65A}" type="presParOf" srcId="{0A1909E4-4D88-4B78-9A5E-6CCB3708FD0C}" destId="{8493FAEF-07C6-485C-BBFD-4941D2F7E718}" srcOrd="1" destOrd="0" presId="urn:microsoft.com/office/officeart/2005/8/layout/default"/>
    <dgm:cxn modelId="{C2F3577B-CA3E-4F97-82B2-B122A332FA0D}" type="presParOf" srcId="{0A1909E4-4D88-4B78-9A5E-6CCB3708FD0C}" destId="{3E4FB6A5-9AA4-4AD3-9351-5172CF06B47E}" srcOrd="2" destOrd="0" presId="urn:microsoft.com/office/officeart/2005/8/layout/default"/>
    <dgm:cxn modelId="{D07279A7-C850-48A7-86CF-84D309C71034}" type="presParOf" srcId="{0A1909E4-4D88-4B78-9A5E-6CCB3708FD0C}" destId="{D91BF408-FEA8-485F-8EED-B00F17131036}" srcOrd="3" destOrd="0" presId="urn:microsoft.com/office/officeart/2005/8/layout/default"/>
    <dgm:cxn modelId="{1CE88096-6A93-4DCB-9153-4023CFA37BEB}" type="presParOf" srcId="{0A1909E4-4D88-4B78-9A5E-6CCB3708FD0C}" destId="{6A173B71-1EE5-448F-9216-507074B7174C}" srcOrd="4" destOrd="0" presId="urn:microsoft.com/office/officeart/2005/8/layout/default"/>
    <dgm:cxn modelId="{C2A5D539-EF19-4F61-8CC3-CF018E7F9E54}" type="presParOf" srcId="{0A1909E4-4D88-4B78-9A5E-6CCB3708FD0C}" destId="{49D58556-F1E4-4627-9583-109C05A3C4B2}" srcOrd="5" destOrd="0" presId="urn:microsoft.com/office/officeart/2005/8/layout/default"/>
    <dgm:cxn modelId="{A857728E-4F8D-4860-B3F2-D1907F3FF485}" type="presParOf" srcId="{0A1909E4-4D88-4B78-9A5E-6CCB3708FD0C}" destId="{7FFD07C2-08F1-4400-84E3-207F5D9380C1}" srcOrd="6" destOrd="0" presId="urn:microsoft.com/office/officeart/2005/8/layout/default"/>
    <dgm:cxn modelId="{1ECD1BDF-5F5E-4834-B2BB-2962FC39E35E}" type="presParOf" srcId="{0A1909E4-4D88-4B78-9A5E-6CCB3708FD0C}" destId="{044C6584-72BE-4194-AC2F-47045FE61D79}" srcOrd="7" destOrd="0" presId="urn:microsoft.com/office/officeart/2005/8/layout/default"/>
    <dgm:cxn modelId="{0D7DAA1F-3E6F-4F86-8D2F-1D72208012D4}" type="presParOf" srcId="{0A1909E4-4D88-4B78-9A5E-6CCB3708FD0C}" destId="{C7A53BC9-A30C-4A8D-B4C4-72601F4C539E}" srcOrd="8" destOrd="0" presId="urn:microsoft.com/office/officeart/2005/8/layout/default"/>
    <dgm:cxn modelId="{66EEF949-1E8A-4E3B-A0AE-975181EDF40D}" type="presParOf" srcId="{0A1909E4-4D88-4B78-9A5E-6CCB3708FD0C}" destId="{63990327-8C07-4E08-8EB3-1D7325444079}" srcOrd="9" destOrd="0" presId="urn:microsoft.com/office/officeart/2005/8/layout/default"/>
    <dgm:cxn modelId="{C887A474-B04E-4F7E-A1A0-023B0DFAE19C}" type="presParOf" srcId="{0A1909E4-4D88-4B78-9A5E-6CCB3708FD0C}" destId="{D0F39DDE-1E9D-41C4-9880-13DDDF4A20D2}"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0C8ED-B08B-47D0-B2AB-6011B0C421E9}">
      <dsp:nvSpPr>
        <dsp:cNvPr id="0" name=""/>
        <dsp:cNvSpPr/>
      </dsp:nvSpPr>
      <dsp:spPr>
        <a:xfrm>
          <a:off x="0" y="194188"/>
          <a:ext cx="2686458" cy="16118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omic Sans MS" panose="030F0702030302020204" pitchFamily="66" charset="0"/>
            </a:rPr>
            <a:t>Book bag – please do not send ruck sacks as we do not have the space to store them during the day</a:t>
          </a:r>
        </a:p>
      </dsp:txBody>
      <dsp:txXfrm>
        <a:off x="0" y="194188"/>
        <a:ext cx="2686458" cy="1611875"/>
      </dsp:txXfrm>
    </dsp:sp>
    <dsp:sp modelId="{3E4FB6A5-9AA4-4AD3-9351-5172CF06B47E}">
      <dsp:nvSpPr>
        <dsp:cNvPr id="0" name=""/>
        <dsp:cNvSpPr/>
      </dsp:nvSpPr>
      <dsp:spPr>
        <a:xfrm>
          <a:off x="2955104" y="194188"/>
          <a:ext cx="2686458" cy="16118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omic Sans MS" panose="030F0702030302020204" pitchFamily="66" charset="0"/>
            </a:rPr>
            <a:t>Named water bottle – water only, no juice.  Bottles are refilled as needed throughout the day</a:t>
          </a:r>
        </a:p>
      </dsp:txBody>
      <dsp:txXfrm>
        <a:off x="2955104" y="194188"/>
        <a:ext cx="2686458" cy="1611875"/>
      </dsp:txXfrm>
    </dsp:sp>
    <dsp:sp modelId="{6A173B71-1EE5-448F-9216-507074B7174C}">
      <dsp:nvSpPr>
        <dsp:cNvPr id="0" name=""/>
        <dsp:cNvSpPr/>
      </dsp:nvSpPr>
      <dsp:spPr>
        <a:xfrm>
          <a:off x="5910209" y="194188"/>
          <a:ext cx="2686458" cy="16118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omic Sans MS" panose="030F0702030302020204" pitchFamily="66" charset="0"/>
            </a:rPr>
            <a:t>A named coat - we go outside as often as possible</a:t>
          </a:r>
        </a:p>
      </dsp:txBody>
      <dsp:txXfrm>
        <a:off x="5910209" y="194188"/>
        <a:ext cx="2686458" cy="1611875"/>
      </dsp:txXfrm>
    </dsp:sp>
    <dsp:sp modelId="{7FFD07C2-08F1-4400-84E3-207F5D9380C1}">
      <dsp:nvSpPr>
        <dsp:cNvPr id="0" name=""/>
        <dsp:cNvSpPr/>
      </dsp:nvSpPr>
      <dsp:spPr>
        <a:xfrm>
          <a:off x="0" y="2074709"/>
          <a:ext cx="2686458" cy="16118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omic Sans MS" panose="030F0702030302020204" pitchFamily="66" charset="0"/>
            </a:rPr>
            <a:t>PE bag – these are left in school and only taken home when needed for example washing</a:t>
          </a:r>
        </a:p>
      </dsp:txBody>
      <dsp:txXfrm>
        <a:off x="0" y="2074709"/>
        <a:ext cx="2686458" cy="1611875"/>
      </dsp:txXfrm>
    </dsp:sp>
    <dsp:sp modelId="{C7A53BC9-A30C-4A8D-B4C4-72601F4C539E}">
      <dsp:nvSpPr>
        <dsp:cNvPr id="0" name=""/>
        <dsp:cNvSpPr/>
      </dsp:nvSpPr>
      <dsp:spPr>
        <a:xfrm>
          <a:off x="2955104" y="2074709"/>
          <a:ext cx="2686458" cy="16118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omic Sans MS" panose="030F0702030302020204" pitchFamily="66" charset="0"/>
            </a:rPr>
            <a:t>Spare underwear and clothes in case of accidents</a:t>
          </a:r>
        </a:p>
      </dsp:txBody>
      <dsp:txXfrm>
        <a:off x="2955104" y="2074709"/>
        <a:ext cx="2686458" cy="1611875"/>
      </dsp:txXfrm>
    </dsp:sp>
    <dsp:sp modelId="{D0F39DDE-1E9D-41C4-9880-13DDDF4A20D2}">
      <dsp:nvSpPr>
        <dsp:cNvPr id="0" name=""/>
        <dsp:cNvSpPr/>
      </dsp:nvSpPr>
      <dsp:spPr>
        <a:xfrm>
          <a:off x="5910209" y="2074709"/>
          <a:ext cx="2686458" cy="16118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omic Sans MS" panose="030F0702030302020204" pitchFamily="66" charset="0"/>
            </a:rPr>
            <a:t>Reading log book and reading book – provided by school</a:t>
          </a:r>
        </a:p>
      </dsp:txBody>
      <dsp:txXfrm>
        <a:off x="5910209" y="2074709"/>
        <a:ext cx="2686458" cy="16118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2349" cy="3404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82138" y="0"/>
            <a:ext cx="4272349" cy="340486"/>
          </a:xfrm>
          <a:prstGeom prst="rect">
            <a:avLst/>
          </a:prstGeom>
        </p:spPr>
        <p:txBody>
          <a:bodyPr vert="horz" lIns="91440" tIns="45720" rIns="91440" bIns="45720" rtlCol="0"/>
          <a:lstStyle>
            <a:lvl1pPr algn="r">
              <a:defRPr sz="1200"/>
            </a:lvl1pPr>
          </a:lstStyle>
          <a:p>
            <a:fld id="{A883648B-D89F-4963-83E4-437AE123D9B9}" type="datetimeFigureOut">
              <a:rPr lang="en-GB" smtClean="0"/>
              <a:t>03/07/2026</a:t>
            </a:fld>
            <a:endParaRPr lang="en-GB"/>
          </a:p>
        </p:txBody>
      </p:sp>
      <p:sp>
        <p:nvSpPr>
          <p:cNvPr id="4" name="Footer Placeholder 3"/>
          <p:cNvSpPr>
            <a:spLocks noGrp="1"/>
          </p:cNvSpPr>
          <p:nvPr>
            <p:ph type="ftr" sz="quarter" idx="2"/>
          </p:nvPr>
        </p:nvSpPr>
        <p:spPr>
          <a:xfrm>
            <a:off x="0" y="6457189"/>
            <a:ext cx="4272349" cy="34048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82138" y="6457189"/>
            <a:ext cx="4272349" cy="340486"/>
          </a:xfrm>
          <a:prstGeom prst="rect">
            <a:avLst/>
          </a:prstGeom>
        </p:spPr>
        <p:txBody>
          <a:bodyPr vert="horz" lIns="91440" tIns="45720" rIns="91440" bIns="45720" rtlCol="0" anchor="b"/>
          <a:lstStyle>
            <a:lvl1pPr algn="r">
              <a:defRPr sz="1200"/>
            </a:lvl1pPr>
          </a:lstStyle>
          <a:p>
            <a:fld id="{B7033179-3463-4EFE-914C-576477BC5CE6}" type="slidenum">
              <a:rPr lang="en-GB" smtClean="0"/>
              <a:t>‹#›</a:t>
            </a:fld>
            <a:endParaRPr lang="en-GB"/>
          </a:p>
        </p:txBody>
      </p:sp>
    </p:spTree>
    <p:extLst>
      <p:ext uri="{BB962C8B-B14F-4D97-AF65-F5344CB8AC3E}">
        <p14:creationId xmlns:p14="http://schemas.microsoft.com/office/powerpoint/2010/main" val="1726186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1963" cy="341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83238" y="0"/>
            <a:ext cx="4271962" cy="341313"/>
          </a:xfrm>
          <a:prstGeom prst="rect">
            <a:avLst/>
          </a:prstGeom>
        </p:spPr>
        <p:txBody>
          <a:bodyPr vert="horz" lIns="91440" tIns="45720" rIns="91440" bIns="45720" rtlCol="0"/>
          <a:lstStyle>
            <a:lvl1pPr algn="r">
              <a:defRPr sz="1200"/>
            </a:lvl1pPr>
          </a:lstStyle>
          <a:p>
            <a:fld id="{67DB1648-6E32-45F2-BFDB-8DB6D840A21A}" type="datetimeFigureOut">
              <a:rPr lang="en-GB" smtClean="0"/>
              <a:t>03/07/2026</a:t>
            </a:fld>
            <a:endParaRPr lang="en-GB"/>
          </a:p>
        </p:txBody>
      </p:sp>
      <p:sp>
        <p:nvSpPr>
          <p:cNvPr id="4" name="Slide Image Placeholder 3"/>
          <p:cNvSpPr>
            <a:spLocks noGrp="1" noRot="1" noChangeAspect="1"/>
          </p:cNvSpPr>
          <p:nvPr>
            <p:ph type="sldImg" idx="2"/>
          </p:nvPr>
        </p:nvSpPr>
        <p:spPr>
          <a:xfrm>
            <a:off x="2889250" y="849313"/>
            <a:ext cx="4078288"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5838" y="3271838"/>
            <a:ext cx="7885112" cy="2676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363"/>
            <a:ext cx="4271963" cy="3413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83238" y="6456363"/>
            <a:ext cx="4271962" cy="341312"/>
          </a:xfrm>
          <a:prstGeom prst="rect">
            <a:avLst/>
          </a:prstGeom>
        </p:spPr>
        <p:txBody>
          <a:bodyPr vert="horz" lIns="91440" tIns="45720" rIns="91440" bIns="45720" rtlCol="0" anchor="b"/>
          <a:lstStyle>
            <a:lvl1pPr algn="r">
              <a:defRPr sz="1200"/>
            </a:lvl1pPr>
          </a:lstStyle>
          <a:p>
            <a:fld id="{50083246-1DCC-40CC-90CF-E4E76B2FCEA7}" type="slidenum">
              <a:rPr lang="en-GB" smtClean="0"/>
              <a:t>‹#›</a:t>
            </a:fld>
            <a:endParaRPr lang="en-GB"/>
          </a:p>
        </p:txBody>
      </p:sp>
    </p:spTree>
    <p:extLst>
      <p:ext uri="{BB962C8B-B14F-4D97-AF65-F5344CB8AC3E}">
        <p14:creationId xmlns:p14="http://schemas.microsoft.com/office/powerpoint/2010/main" val="284886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B9667-5BEF-2C4F-A8D8-81C7ED2488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840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Starting school is a big step—not just emotionally or physically, but also in how children communicate. Children are expected to follow instructions, share ideas, ask for help and play alongside others. These things all rely on strong speech, language and communication skills</a:t>
            </a: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B9667-5BEF-2C4F-A8D8-81C7ED2488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840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We’re noticing more children coming into school struggling with basic communication—things like taking turns in conversation, listening to an adult’s instructions, or speaking in full sentences.</a:t>
            </a:r>
          </a:p>
          <a:p>
            <a:endParaRPr lang="en-GB"/>
          </a:p>
          <a:p>
            <a:r>
              <a:rPr lang="en-GB"/>
              <a:t>Part of this can be down to modern life—busy families, time pressures, and yes, increased screen time, which reduces face-to-face interaction. </a:t>
            </a:r>
          </a:p>
        </p:txBody>
      </p:sp>
      <p:sp>
        <p:nvSpPr>
          <p:cNvPr id="4" name="Slide Number Placeholder 3"/>
          <p:cNvSpPr>
            <a:spLocks noGrp="1"/>
          </p:cNvSpPr>
          <p:nvPr>
            <p:ph type="sldNum" sz="quarter" idx="5"/>
          </p:nvPr>
        </p:nvSpPr>
        <p:spPr/>
        <p:txBody>
          <a:bodyPr/>
          <a:lstStyle/>
          <a:p>
            <a:fld id="{50083246-1DCC-40CC-90CF-E4E76B2FCEA7}" type="slidenum">
              <a:rPr lang="en-GB" smtClean="0"/>
              <a:t>22</a:t>
            </a:fld>
            <a:endParaRPr lang="en-GB"/>
          </a:p>
        </p:txBody>
      </p:sp>
    </p:spTree>
    <p:extLst>
      <p:ext uri="{BB962C8B-B14F-4D97-AF65-F5344CB8AC3E}">
        <p14:creationId xmlns:p14="http://schemas.microsoft.com/office/powerpoint/2010/main" val="1816288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946D6-DB5C-79D3-71A5-0D879C06C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A9EB22-085A-8144-6509-6CE2D38863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3E3B2F-1970-CFA6-84F4-213A6282A2C8}"/>
              </a:ext>
            </a:extLst>
          </p:cNvPr>
          <p:cNvSpPr>
            <a:spLocks noGrp="1"/>
          </p:cNvSpPr>
          <p:nvPr>
            <p:ph type="body" idx="1"/>
          </p:nvPr>
        </p:nvSpPr>
        <p:spPr/>
        <p:txBody>
          <a:bodyPr/>
          <a:lstStyle/>
          <a:p>
            <a:pPr marL="228600" indent="-228600">
              <a:buAutoNum type="arabicPeriod"/>
            </a:pPr>
            <a:r>
              <a:rPr lang="en-GB"/>
              <a:t>“Let’s put your socks on </a:t>
            </a:r>
            <a:r>
              <a:rPr lang="en-GB" b="1"/>
              <a:t>before</a:t>
            </a:r>
            <a:r>
              <a:rPr lang="en-GB"/>
              <a:t> your shoes.”</a:t>
            </a:r>
            <a:br>
              <a:rPr lang="en-GB"/>
            </a:br>
            <a:r>
              <a:rPr lang="en-GB"/>
              <a:t>“We’re going to Tesco. </a:t>
            </a:r>
            <a:r>
              <a:rPr lang="en-GB" b="1"/>
              <a:t>First</a:t>
            </a:r>
            <a:r>
              <a:rPr lang="en-GB"/>
              <a:t>, we need apples. </a:t>
            </a:r>
            <a:r>
              <a:rPr lang="en-GB" b="1"/>
              <a:t>Then</a:t>
            </a:r>
            <a:r>
              <a:rPr lang="en-GB"/>
              <a:t>, we’ll look for bread.”</a:t>
            </a:r>
          </a:p>
          <a:p>
            <a:pPr marL="0" indent="0">
              <a:buNone/>
            </a:pPr>
            <a:r>
              <a:rPr lang="en-GB"/>
              <a:t>This builds sequencing, vocabulary, and understanding of instructions.</a:t>
            </a:r>
          </a:p>
          <a:p>
            <a:pPr marL="0" indent="0">
              <a:buNone/>
            </a:pPr>
            <a:endParaRPr lang="en-GB"/>
          </a:p>
          <a:p>
            <a:pPr marL="0" indent="0">
              <a:buNone/>
            </a:pPr>
            <a:r>
              <a:rPr lang="en-GB"/>
              <a:t>2. “You’re building a tall tower! It might fall if you add more.”</a:t>
            </a:r>
          </a:p>
          <a:p>
            <a:pPr marL="0" indent="0">
              <a:buNone/>
            </a:pPr>
            <a:r>
              <a:rPr lang="en-GB"/>
              <a:t>Children hear richer language and feel less pressure.</a:t>
            </a:r>
          </a:p>
        </p:txBody>
      </p:sp>
      <p:sp>
        <p:nvSpPr>
          <p:cNvPr id="4" name="Slide Number Placeholder 3">
            <a:extLst>
              <a:ext uri="{FF2B5EF4-FFF2-40B4-BE49-F238E27FC236}">
                <a16:creationId xmlns:a16="http://schemas.microsoft.com/office/drawing/2014/main" id="{C38E34DC-B9A5-0E55-3677-096FDA03C72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3246-1DCC-40CC-90CF-E4E76B2FCEA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415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99326-6EEE-0D63-60D0-2ED5D61788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A199E-DBC2-E3F2-BB3F-B17521A28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8C194C-3B17-EE33-03EF-AAF00C3AC5D4}"/>
              </a:ext>
            </a:extLst>
          </p:cNvPr>
          <p:cNvSpPr>
            <a:spLocks noGrp="1"/>
          </p:cNvSpPr>
          <p:nvPr>
            <p:ph type="body" idx="1"/>
          </p:nvPr>
        </p:nvSpPr>
        <p:spPr/>
        <p:txBody>
          <a:bodyPr/>
          <a:lstStyle/>
          <a:p>
            <a:pPr marL="0" indent="0">
              <a:buNone/>
            </a:pPr>
            <a:r>
              <a:rPr lang="en-GB"/>
              <a:t>3. “Just 15 minutes of playing on the floor with your child every day—with no screens around—can make a huge difference.” Face-to-face interaction helps develop turn-taking and back-and-forth conversation.</a:t>
            </a:r>
          </a:p>
          <a:p>
            <a:pPr marL="0" indent="0">
              <a:buNone/>
            </a:pPr>
            <a:endParaRPr lang="en-GB"/>
          </a:p>
          <a:p>
            <a:pPr marL="0" indent="0">
              <a:buNone/>
            </a:pPr>
            <a:r>
              <a:rPr lang="en-GB"/>
              <a:t>4. Repetition builds vocabulary and comprehension. Develop an enjoyment and pleasure in reading.</a:t>
            </a:r>
          </a:p>
          <a:p>
            <a:pPr marL="0" indent="0">
              <a:buNone/>
            </a:pPr>
            <a:endParaRPr lang="en-GB"/>
          </a:p>
        </p:txBody>
      </p:sp>
      <p:sp>
        <p:nvSpPr>
          <p:cNvPr id="4" name="Slide Number Placeholder 3">
            <a:extLst>
              <a:ext uri="{FF2B5EF4-FFF2-40B4-BE49-F238E27FC236}">
                <a16:creationId xmlns:a16="http://schemas.microsoft.com/office/drawing/2014/main" id="{0A4ADB30-84EC-C3F1-506D-3908233A9B3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3246-1DCC-40CC-90CF-E4E76B2FCEA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7910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A9FEF-05D6-5B90-BCA2-EA9C922FF4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60184-0568-9505-F135-55ABA4BCE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B7949-9507-733A-5726-8B6D97F25813}"/>
              </a:ext>
            </a:extLst>
          </p:cNvPr>
          <p:cNvSpPr>
            <a:spLocks noGrp="1"/>
          </p:cNvSpPr>
          <p:nvPr>
            <p:ph type="body" idx="1"/>
          </p:nvPr>
        </p:nvSpPr>
        <p:spPr/>
        <p:txBody>
          <a:bodyPr/>
          <a:lstStyle/>
          <a:p>
            <a:pPr marL="0" indent="0">
              <a:buNone/>
            </a:pPr>
            <a:r>
              <a:rPr lang="en-GB"/>
              <a:t>5. These mirror classroom interactions and routines.</a:t>
            </a:r>
          </a:p>
          <a:p>
            <a:pPr marL="0" indent="0">
              <a:buNone/>
            </a:pPr>
            <a:endParaRPr lang="en-GB"/>
          </a:p>
          <a:p>
            <a:pPr marL="0" indent="0">
              <a:buNone/>
            </a:pPr>
            <a:endParaRPr lang="en-GB"/>
          </a:p>
          <a:p>
            <a:pPr marL="0" indent="0">
              <a:buNone/>
            </a:pPr>
            <a:r>
              <a:rPr lang="en-GB"/>
              <a:t>You don’t need to be a teacher to build these skills. Talking, listening and playing with your child every day is the best preparation for school. And if you do have any concerns—about speech, attention, or social communication—please don’t wait. We’re here to help.</a:t>
            </a:r>
          </a:p>
        </p:txBody>
      </p:sp>
      <p:sp>
        <p:nvSpPr>
          <p:cNvPr id="4" name="Slide Number Placeholder 3">
            <a:extLst>
              <a:ext uri="{FF2B5EF4-FFF2-40B4-BE49-F238E27FC236}">
                <a16:creationId xmlns:a16="http://schemas.microsoft.com/office/drawing/2014/main" id="{FAAC3E9B-5D4B-DFB8-2BB9-FEE54CB0BE9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3246-1DCC-40CC-90CF-E4E76B2FCEA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26816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A78B5-B569-4F7B-5E7A-ED2CD801EC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7827F7-B668-0157-3253-70CA3AD70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DA8189-6798-D791-716A-477062E271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Pupil Premium is </a:t>
            </a:r>
            <a:r>
              <a:rPr lang="en-GB" sz="1200" b="0" i="0" kern="1200">
                <a:solidFill>
                  <a:schemeClr val="tx1"/>
                </a:solidFill>
                <a:effectLst/>
                <a:latin typeface="+mn-lt"/>
                <a:ea typeface="+mn-ea"/>
                <a:cs typeface="+mn-cs"/>
              </a:rPr>
              <a:t>an important program that could benefit your child and our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The Pupil Premium is a government funding initiative designed to provide extra financial support to schools. This additional funding is aimed at improving the academic outcomes of children from families who may face financial challenges. It helps ensure that every child has the opportunity to succeed, regardless of their background.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kern="1200">
                <a:solidFill>
                  <a:schemeClr val="tx1"/>
                </a:solidFill>
                <a:effectLst/>
                <a:latin typeface="+mn-lt"/>
                <a:ea typeface="+mn-ea"/>
                <a:cs typeface="+mn-cs"/>
              </a:rPr>
              <a:t>The funding allows our school to provide additional educational resources e.g. workshops and events, support staff, and extracurricular activities tailored to your child’s needs, including lunch clubs.</a:t>
            </a:r>
          </a:p>
          <a:p>
            <a:pPr marL="171450" indent="-171450" rtl="0" fontAlgn="base">
              <a:buFont typeface="Arial" panose="020B0604020202020204" pitchFamily="34" charset="0"/>
              <a:buChar char="•"/>
            </a:pPr>
            <a:r>
              <a:rPr lang="en-GB" sz="1200" b="0" i="0" kern="1200">
                <a:solidFill>
                  <a:schemeClr val="tx1"/>
                </a:solidFill>
                <a:effectLst/>
                <a:latin typeface="+mn-lt"/>
                <a:ea typeface="+mn-ea"/>
                <a:cs typeface="+mn-cs"/>
              </a:rPr>
              <a:t>With the Pupil Premium, we can offer more targeted support for pupils such as Speech and Language therapy. </a:t>
            </a:r>
          </a:p>
          <a:p>
            <a:pPr marL="171450" indent="-171450" rtl="0" fontAlgn="base">
              <a:buFont typeface="Arial" panose="020B0604020202020204" pitchFamily="34" charset="0"/>
              <a:buChar char="•"/>
            </a:pPr>
            <a:r>
              <a:rPr lang="en-GB" sz="1200" b="0" i="0" kern="1200">
                <a:solidFill>
                  <a:schemeClr val="tx1"/>
                </a:solidFill>
                <a:effectLst/>
                <a:latin typeface="+mn-lt"/>
                <a:ea typeface="+mn-ea"/>
                <a:cs typeface="+mn-cs"/>
              </a:rPr>
              <a:t>Your child may benefit from subsidised enrichment activities, including school trips, music lessons, and sports clubs. </a:t>
            </a:r>
          </a:p>
          <a:p>
            <a:pPr marL="171450" indent="-171450" rtl="0" fontAlgn="base">
              <a:buFont typeface="Arial" panose="020B0604020202020204" pitchFamily="34" charset="0"/>
              <a:buChar char="•"/>
            </a:pPr>
            <a:r>
              <a:rPr lang="en-GB" sz="1200" b="0" i="0" kern="1200">
                <a:solidFill>
                  <a:schemeClr val="tx1"/>
                </a:solidFill>
                <a:effectLst/>
                <a:latin typeface="+mn-lt"/>
                <a:ea typeface="+mn-ea"/>
                <a:cs typeface="+mn-cs"/>
              </a:rPr>
              <a:t>Every child can benefit. The funding not only benefits individual students by narrowing gaps between disadvantaged students and their peers, but also helps improve the overall learning environment and resources of the school.  </a:t>
            </a:r>
          </a:p>
          <a:p>
            <a:pPr marL="171450" indent="-171450" rtl="0" fontAlgn="base">
              <a:buFont typeface="Arial" panose="020B0604020202020204" pitchFamily="34" charset="0"/>
              <a:buChar char="•"/>
            </a:pPr>
            <a:r>
              <a:rPr lang="en-GB" sz="1200" b="0" i="0" kern="1200">
                <a:solidFill>
                  <a:schemeClr val="tx1"/>
                </a:solidFill>
                <a:effectLst/>
                <a:latin typeface="+mn-lt"/>
                <a:ea typeface="+mn-ea"/>
                <a:cs typeface="+mn-cs"/>
              </a:rPr>
              <a:t>Potential for free school meals in KS2, depending on the level of support.</a:t>
            </a:r>
          </a:p>
          <a:p>
            <a:pPr marL="171450" indent="-171450" rtl="0" fontAlgn="base">
              <a:buFont typeface="Arial" panose="020B0604020202020204" pitchFamily="34" charset="0"/>
              <a:buChar char="•"/>
            </a:pPr>
            <a:endParaRPr lang="en-GB" sz="1200" b="0" i="0" kern="1200">
              <a:solidFill>
                <a:schemeClr val="tx1"/>
              </a:solidFill>
              <a:effectLst/>
              <a:latin typeface="+mn-lt"/>
              <a:ea typeface="+mn-ea"/>
              <a:cs typeface="+mn-cs"/>
            </a:endParaRPr>
          </a:p>
          <a:p>
            <a:pPr marL="0" indent="0" rtl="0" fontAlgn="base">
              <a:buFont typeface="Arial" panose="020B0604020202020204" pitchFamily="34" charset="0"/>
              <a:buNone/>
            </a:pPr>
            <a:r>
              <a:rPr lang="en-GB" sz="1200" b="0" i="0" kern="1200">
                <a:solidFill>
                  <a:schemeClr val="tx1"/>
                </a:solidFill>
                <a:effectLst/>
                <a:latin typeface="+mn-lt"/>
                <a:ea typeface="+mn-ea"/>
                <a:cs typeface="+mn-cs"/>
              </a:rPr>
              <a:t>The more families we have signed up, the more support we can offer.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a:extLst>
              <a:ext uri="{FF2B5EF4-FFF2-40B4-BE49-F238E27FC236}">
                <a16:creationId xmlns:a16="http://schemas.microsoft.com/office/drawing/2014/main" id="{56B244D6-FA6B-7949-280B-E51C030CFF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B9667-5BEF-2C4F-A8D8-81C7ED2488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885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B6B4B-9DFE-7BEB-BE71-2BC6AD9A23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17C22-A173-6EAF-22C0-B305361EF7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47DC3-270B-8AD7-304D-FA341DC554D9}"/>
              </a:ext>
            </a:extLst>
          </p:cNvPr>
          <p:cNvSpPr>
            <a:spLocks noGrp="1"/>
          </p:cNvSpPr>
          <p:nvPr>
            <p:ph type="body" idx="1"/>
          </p:nvPr>
        </p:nvSpPr>
        <p:spPr/>
        <p:txBody>
          <a:bodyPr/>
          <a:lstStyle/>
          <a:p>
            <a:pPr marL="0" indent="0">
              <a:buNone/>
            </a:pPr>
            <a:r>
              <a:rPr lang="en-GB" sz="1200" b="0" i="0" kern="1200">
                <a:solidFill>
                  <a:schemeClr val="tx1"/>
                </a:solidFill>
                <a:effectLst/>
                <a:latin typeface="+mn-lt"/>
                <a:ea typeface="+mn-ea"/>
                <a:cs typeface="+mn-cs"/>
              </a:rPr>
              <a:t>Applying for the Pupil Premium is straightforward, confidential, and can make a significant impact. If you think your child may be eligible, I urge you to apply as soon as possible. By doing so, you not only support your child’s education but also contribute to the wider school community. </a:t>
            </a:r>
          </a:p>
          <a:p>
            <a:pPr marL="0" indent="0">
              <a:buNone/>
            </a:pPr>
            <a:endParaRPr lang="en-GB" sz="1200" b="0" i="0" kern="1200">
              <a:solidFill>
                <a:schemeClr val="tx1"/>
              </a:solidFill>
              <a:effectLst/>
              <a:latin typeface="+mn-lt"/>
              <a:ea typeface="+mn-ea"/>
              <a:cs typeface="+mn-cs"/>
            </a:endParaRPr>
          </a:p>
          <a:p>
            <a:pPr marL="0" indent="0">
              <a:buNone/>
            </a:pPr>
            <a:r>
              <a:rPr lang="en-GB" sz="1200" b="0" i="0" kern="1200">
                <a:solidFill>
                  <a:schemeClr val="tx1"/>
                </a:solidFill>
                <a:effectLst/>
                <a:latin typeface="+mn-lt"/>
                <a:ea typeface="+mn-ea"/>
                <a:cs typeface="+mn-cs"/>
              </a:rPr>
              <a:t>By reaching out, we hope to engage all eligible families and ensure that every child receives the support they deserve. Please do not hesitate to get in touch if you need any assistance or further information.</a:t>
            </a:r>
            <a:endParaRPr lang="en-GB"/>
          </a:p>
        </p:txBody>
      </p:sp>
      <p:sp>
        <p:nvSpPr>
          <p:cNvPr id="4" name="Slide Number Placeholder 3">
            <a:extLst>
              <a:ext uri="{FF2B5EF4-FFF2-40B4-BE49-F238E27FC236}">
                <a16:creationId xmlns:a16="http://schemas.microsoft.com/office/drawing/2014/main" id="{E4D7E337-7121-1589-D65D-F6547DD00E3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3246-1DCC-40CC-90CF-E4E76B2FCEA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80388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DEDB6-CBD5-0EC4-6617-B97753126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7C9BD-AA32-CE6C-D5D2-09DCD62C2A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6CDC80-A521-41F4-F0D3-34B4E0EDE13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9A47C05-785D-F3AF-FBCF-43B0BED5EA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B9667-5BEF-2C4F-A8D8-81C7ED2488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420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t>3</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C535A-0872-A87B-8A61-706B732EE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D54ED-6C6D-6CF6-B0DE-1A3B69113A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CFEC2C-5C3F-55BE-7A16-0881ABD014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F99B65-4CA3-E632-DD05-C40AA3A4B6E5}"/>
              </a:ext>
            </a:extLst>
          </p:cNvPr>
          <p:cNvSpPr>
            <a:spLocks noGrp="1"/>
          </p:cNvSpPr>
          <p:nvPr>
            <p:ph type="sldNum" sz="quarter" idx="10"/>
          </p:nvPr>
        </p:nvSpPr>
        <p:spPr/>
        <p:txBody>
          <a:bodyPr/>
          <a:lstStyle/>
          <a:p>
            <a:fld id="{5534C2EF-8A97-4DAF-B099-E567883644D6}" type="slidenum">
              <a:rPr lang="en-US" smtClean="0"/>
              <a:t>4</a:t>
            </a:fld>
            <a:endParaRPr lang="en-US"/>
          </a:p>
        </p:txBody>
      </p:sp>
    </p:spTree>
    <p:extLst>
      <p:ext uri="{BB962C8B-B14F-4D97-AF65-F5344CB8AC3E}">
        <p14:creationId xmlns:p14="http://schemas.microsoft.com/office/powerpoint/2010/main" val="354717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BF15F-A018-090A-4909-F093E2761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7568B8-2A06-D897-F63B-CA11183F0D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6CA88-4CA7-312F-B629-C24DE4100E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37A18-52AE-50BB-01F5-7F59E37CDCDA}"/>
              </a:ext>
            </a:extLst>
          </p:cNvPr>
          <p:cNvSpPr>
            <a:spLocks noGrp="1"/>
          </p:cNvSpPr>
          <p:nvPr>
            <p:ph type="sldNum" sz="quarter" idx="10"/>
          </p:nvPr>
        </p:nvSpPr>
        <p:spPr/>
        <p:txBody>
          <a:bodyPr/>
          <a:lstStyle/>
          <a:p>
            <a:fld id="{5534C2EF-8A97-4DAF-B099-E567883644D6}" type="slidenum">
              <a:rPr lang="en-US" smtClean="0"/>
              <a:t>5</a:t>
            </a:fld>
            <a:endParaRPr lang="en-US"/>
          </a:p>
        </p:txBody>
      </p:sp>
    </p:spTree>
    <p:extLst>
      <p:ext uri="{BB962C8B-B14F-4D97-AF65-F5344CB8AC3E}">
        <p14:creationId xmlns:p14="http://schemas.microsoft.com/office/powerpoint/2010/main" val="2889128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D7E41-C4AE-5CA1-DE1E-E9EC662BCB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311A6E-7FC9-6985-6970-79642915D9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B6F08-E40B-E6EB-F82F-67797EF4CC3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B908DF-255C-9ADA-A033-5E5E24C338DC}"/>
              </a:ext>
            </a:extLst>
          </p:cNvPr>
          <p:cNvSpPr>
            <a:spLocks noGrp="1"/>
          </p:cNvSpPr>
          <p:nvPr>
            <p:ph type="sldNum" sz="quarter" idx="10"/>
          </p:nvPr>
        </p:nvSpPr>
        <p:spPr/>
        <p:txBody>
          <a:bodyPr/>
          <a:lstStyle/>
          <a:p>
            <a:fld id="{5534C2EF-8A97-4DAF-B099-E567883644D6}" type="slidenum">
              <a:rPr lang="en-US" smtClean="0"/>
              <a:t>6</a:t>
            </a:fld>
            <a:endParaRPr lang="en-US"/>
          </a:p>
        </p:txBody>
      </p:sp>
    </p:spTree>
    <p:extLst>
      <p:ext uri="{BB962C8B-B14F-4D97-AF65-F5344CB8AC3E}">
        <p14:creationId xmlns:p14="http://schemas.microsoft.com/office/powerpoint/2010/main" val="3552021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6A201-79C1-1578-5F5F-8C35483956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9EA4E1-9D50-4AF1-35EF-1CA2E09465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CCCB91-98CA-E321-3341-704BA728DF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B6051A-D36B-1D57-DC7A-EB0E183EB2EC}"/>
              </a:ext>
            </a:extLst>
          </p:cNvPr>
          <p:cNvSpPr>
            <a:spLocks noGrp="1"/>
          </p:cNvSpPr>
          <p:nvPr>
            <p:ph type="sldNum" sz="quarter" idx="10"/>
          </p:nvPr>
        </p:nvSpPr>
        <p:spPr/>
        <p:txBody>
          <a:bodyPr/>
          <a:lstStyle/>
          <a:p>
            <a:fld id="{5534C2EF-8A97-4DAF-B099-E567883644D6}" type="slidenum">
              <a:rPr lang="en-US" smtClean="0"/>
              <a:t>7</a:t>
            </a:fld>
            <a:endParaRPr lang="en-US"/>
          </a:p>
        </p:txBody>
      </p:sp>
    </p:spTree>
    <p:extLst>
      <p:ext uri="{BB962C8B-B14F-4D97-AF65-F5344CB8AC3E}">
        <p14:creationId xmlns:p14="http://schemas.microsoft.com/office/powerpoint/2010/main" val="179769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D40BF-D544-BCB6-08CB-60432EFEF5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CC0997-388F-1C47-E16B-0FA0BFEF73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40BBA-91F4-F723-4092-633930F334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DEED88-6701-1AE4-79CA-5A20A27F672C}"/>
              </a:ext>
            </a:extLst>
          </p:cNvPr>
          <p:cNvSpPr>
            <a:spLocks noGrp="1"/>
          </p:cNvSpPr>
          <p:nvPr>
            <p:ph type="sldNum" sz="quarter" idx="10"/>
          </p:nvPr>
        </p:nvSpPr>
        <p:spPr/>
        <p:txBody>
          <a:bodyPr/>
          <a:lstStyle/>
          <a:p>
            <a:fld id="{5534C2EF-8A97-4DAF-B099-E567883644D6}" type="slidenum">
              <a:rPr lang="en-US" smtClean="0"/>
              <a:t>8</a:t>
            </a:fld>
            <a:endParaRPr lang="en-US"/>
          </a:p>
        </p:txBody>
      </p:sp>
    </p:spTree>
    <p:extLst>
      <p:ext uri="{BB962C8B-B14F-4D97-AF65-F5344CB8AC3E}">
        <p14:creationId xmlns:p14="http://schemas.microsoft.com/office/powerpoint/2010/main" val="2392670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0DAD6-AFAF-BDD3-1A23-6BB3F66088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1D1755-3CE3-CB49-51D5-2AC0E01557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B28E-92D0-0CCE-2752-7231E5F11B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41BE29-4617-A1A8-99A9-89EF5CC09B37}"/>
              </a:ext>
            </a:extLst>
          </p:cNvPr>
          <p:cNvSpPr>
            <a:spLocks noGrp="1"/>
          </p:cNvSpPr>
          <p:nvPr>
            <p:ph type="sldNum" sz="quarter" idx="10"/>
          </p:nvPr>
        </p:nvSpPr>
        <p:spPr/>
        <p:txBody>
          <a:bodyPr/>
          <a:lstStyle/>
          <a:p>
            <a:fld id="{5534C2EF-8A97-4DAF-B099-E567883644D6}" type="slidenum">
              <a:rPr lang="en-US" smtClean="0"/>
              <a:t>9</a:t>
            </a:fld>
            <a:endParaRPr lang="en-US"/>
          </a:p>
        </p:txBody>
      </p:sp>
    </p:spTree>
    <p:extLst>
      <p:ext uri="{BB962C8B-B14F-4D97-AF65-F5344CB8AC3E}">
        <p14:creationId xmlns:p14="http://schemas.microsoft.com/office/powerpoint/2010/main" val="99908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7"/>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50442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875582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5" y="609600"/>
            <a:ext cx="809413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9347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561052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5" y="609600"/>
            <a:ext cx="809413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69578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491761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3023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5" y="609603"/>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7"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77259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5F317-8765-F667-A27C-EE38785871B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43A7104-1520-30AD-EF4F-EF4649F0A0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84686DE-DC8A-0FB7-A534-2D9C8558C0F4}"/>
              </a:ext>
            </a:extLst>
          </p:cNvPr>
          <p:cNvSpPr>
            <a:spLocks noGrp="1"/>
          </p:cNvSpPr>
          <p:nvPr>
            <p:ph type="dt" sz="half" idx="10"/>
          </p:nvPr>
        </p:nvSpPr>
        <p:spPr/>
        <p:txBody>
          <a:bodyPr/>
          <a:lstStyle/>
          <a:p>
            <a:fld id="{45101989-44F7-1F43-8A61-6CD404EA765A}" type="datetimeFigureOut">
              <a:rPr lang="en-US" smtClean="0"/>
              <a:t>7/3/2026</a:t>
            </a:fld>
            <a:endParaRPr lang="en-US"/>
          </a:p>
        </p:txBody>
      </p:sp>
      <p:sp>
        <p:nvSpPr>
          <p:cNvPr id="5" name="Footer Placeholder 4">
            <a:extLst>
              <a:ext uri="{FF2B5EF4-FFF2-40B4-BE49-F238E27FC236}">
                <a16:creationId xmlns:a16="http://schemas.microsoft.com/office/drawing/2014/main" id="{8319080C-EE93-F6EB-F430-A2A82D779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90D6A6-8434-2315-786F-B3BD40604576}"/>
              </a:ext>
            </a:extLst>
          </p:cNvPr>
          <p:cNvSpPr>
            <a:spLocks noGrp="1"/>
          </p:cNvSpPr>
          <p:nvPr>
            <p:ph type="sldNum" sz="quarter" idx="12"/>
          </p:nvPr>
        </p:nvSpPr>
        <p:spPr/>
        <p:txBody>
          <a:bodyPr/>
          <a:lstStyle/>
          <a:p>
            <a:fld id="{B005B35F-DE1A-A94A-A089-61D32BD8629E}" type="slidenum">
              <a:rPr lang="en-US" smtClean="0"/>
              <a:t>‹#›</a:t>
            </a:fld>
            <a:endParaRPr lang="en-US"/>
          </a:p>
        </p:txBody>
      </p:sp>
    </p:spTree>
    <p:extLst>
      <p:ext uri="{BB962C8B-B14F-4D97-AF65-F5344CB8AC3E}">
        <p14:creationId xmlns:p14="http://schemas.microsoft.com/office/powerpoint/2010/main" val="3200702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0AD06-64CD-B51E-FFB6-8CE48FF6FE2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B3BEEE6-1AC7-705E-D27B-D9BD0BC8AD8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287BE6-531B-58D3-94FD-A20CC773D8E0}"/>
              </a:ext>
            </a:extLst>
          </p:cNvPr>
          <p:cNvSpPr>
            <a:spLocks noGrp="1"/>
          </p:cNvSpPr>
          <p:nvPr>
            <p:ph type="dt" sz="half" idx="10"/>
          </p:nvPr>
        </p:nvSpPr>
        <p:spPr/>
        <p:txBody>
          <a:bodyPr/>
          <a:lstStyle/>
          <a:p>
            <a:fld id="{45101989-44F7-1F43-8A61-6CD404EA765A}" type="datetimeFigureOut">
              <a:rPr lang="en-US" smtClean="0"/>
              <a:t>7/3/2026</a:t>
            </a:fld>
            <a:endParaRPr lang="en-US"/>
          </a:p>
        </p:txBody>
      </p:sp>
      <p:sp>
        <p:nvSpPr>
          <p:cNvPr id="5" name="Footer Placeholder 4">
            <a:extLst>
              <a:ext uri="{FF2B5EF4-FFF2-40B4-BE49-F238E27FC236}">
                <a16:creationId xmlns:a16="http://schemas.microsoft.com/office/drawing/2014/main" id="{BBFE287B-C049-B51E-7688-EAB9DE329E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AFD48-8FA0-0D82-7C6F-F2CBD76D460F}"/>
              </a:ext>
            </a:extLst>
          </p:cNvPr>
          <p:cNvSpPr>
            <a:spLocks noGrp="1"/>
          </p:cNvSpPr>
          <p:nvPr>
            <p:ph type="sldNum" sz="quarter" idx="12"/>
          </p:nvPr>
        </p:nvSpPr>
        <p:spPr/>
        <p:txBody>
          <a:bodyPr/>
          <a:lstStyle/>
          <a:p>
            <a:fld id="{B005B35F-DE1A-A94A-A089-61D32BD8629E}" type="slidenum">
              <a:rPr lang="en-US" smtClean="0"/>
              <a:t>‹#›</a:t>
            </a:fld>
            <a:endParaRPr lang="en-US"/>
          </a:p>
        </p:txBody>
      </p:sp>
    </p:spTree>
    <p:extLst>
      <p:ext uri="{BB962C8B-B14F-4D97-AF65-F5344CB8AC3E}">
        <p14:creationId xmlns:p14="http://schemas.microsoft.com/office/powerpoint/2010/main" val="2364112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3AE0F-6388-56A0-638C-E806C5373BC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2693508-9D95-D6BE-4EE3-65E07172E2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BACE70A-3FE6-E010-642F-AC32D8EABEF2}"/>
              </a:ext>
            </a:extLst>
          </p:cNvPr>
          <p:cNvSpPr>
            <a:spLocks noGrp="1"/>
          </p:cNvSpPr>
          <p:nvPr>
            <p:ph type="dt" sz="half" idx="10"/>
          </p:nvPr>
        </p:nvSpPr>
        <p:spPr/>
        <p:txBody>
          <a:bodyPr/>
          <a:lstStyle/>
          <a:p>
            <a:fld id="{45101989-44F7-1F43-8A61-6CD404EA765A}" type="datetimeFigureOut">
              <a:rPr lang="en-US" smtClean="0"/>
              <a:t>7/3/2026</a:t>
            </a:fld>
            <a:endParaRPr lang="en-US"/>
          </a:p>
        </p:txBody>
      </p:sp>
      <p:sp>
        <p:nvSpPr>
          <p:cNvPr id="5" name="Footer Placeholder 4">
            <a:extLst>
              <a:ext uri="{FF2B5EF4-FFF2-40B4-BE49-F238E27FC236}">
                <a16:creationId xmlns:a16="http://schemas.microsoft.com/office/drawing/2014/main" id="{063439D3-D28B-3368-6279-DD50A5EDDC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CCA39-0E82-2EB8-2E95-3965BF542DD4}"/>
              </a:ext>
            </a:extLst>
          </p:cNvPr>
          <p:cNvSpPr>
            <a:spLocks noGrp="1"/>
          </p:cNvSpPr>
          <p:nvPr>
            <p:ph type="sldNum" sz="quarter" idx="12"/>
          </p:nvPr>
        </p:nvSpPr>
        <p:spPr/>
        <p:txBody>
          <a:bodyPr/>
          <a:lstStyle/>
          <a:p>
            <a:fld id="{B005B35F-DE1A-A94A-A089-61D32BD8629E}" type="slidenum">
              <a:rPr lang="en-US" smtClean="0"/>
              <a:t>‹#›</a:t>
            </a:fld>
            <a:endParaRPr lang="en-US"/>
          </a:p>
        </p:txBody>
      </p:sp>
    </p:spTree>
    <p:extLst>
      <p:ext uri="{BB962C8B-B14F-4D97-AF65-F5344CB8AC3E}">
        <p14:creationId xmlns:p14="http://schemas.microsoft.com/office/powerpoint/2010/main" val="335069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02548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275D3-A435-3D2C-54E1-F0FBA70B2D9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086B262-5047-6AC2-C4B7-0C3AA781548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30EC4E4-6CAD-70F3-AD0A-B010F4C4180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67AF3A0-E47E-885D-FF31-4A9018F4CA7C}"/>
              </a:ext>
            </a:extLst>
          </p:cNvPr>
          <p:cNvSpPr>
            <a:spLocks noGrp="1"/>
          </p:cNvSpPr>
          <p:nvPr>
            <p:ph type="dt" sz="half" idx="10"/>
          </p:nvPr>
        </p:nvSpPr>
        <p:spPr/>
        <p:txBody>
          <a:bodyPr/>
          <a:lstStyle/>
          <a:p>
            <a:fld id="{45101989-44F7-1F43-8A61-6CD404EA765A}" type="datetimeFigureOut">
              <a:rPr lang="en-US" smtClean="0"/>
              <a:t>7/3/2026</a:t>
            </a:fld>
            <a:endParaRPr lang="en-US"/>
          </a:p>
        </p:txBody>
      </p:sp>
      <p:sp>
        <p:nvSpPr>
          <p:cNvPr id="6" name="Footer Placeholder 5">
            <a:extLst>
              <a:ext uri="{FF2B5EF4-FFF2-40B4-BE49-F238E27FC236}">
                <a16:creationId xmlns:a16="http://schemas.microsoft.com/office/drawing/2014/main" id="{7C99B172-4010-3B2F-4D3D-9348E8FA45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D992AF-5A6C-6653-E628-C15C4BB56617}"/>
              </a:ext>
            </a:extLst>
          </p:cNvPr>
          <p:cNvSpPr>
            <a:spLocks noGrp="1"/>
          </p:cNvSpPr>
          <p:nvPr>
            <p:ph type="sldNum" sz="quarter" idx="12"/>
          </p:nvPr>
        </p:nvSpPr>
        <p:spPr/>
        <p:txBody>
          <a:bodyPr/>
          <a:lstStyle/>
          <a:p>
            <a:fld id="{B005B35F-DE1A-A94A-A089-61D32BD8629E}" type="slidenum">
              <a:rPr lang="en-US" smtClean="0"/>
              <a:t>‹#›</a:t>
            </a:fld>
            <a:endParaRPr lang="en-US"/>
          </a:p>
        </p:txBody>
      </p:sp>
    </p:spTree>
    <p:extLst>
      <p:ext uri="{BB962C8B-B14F-4D97-AF65-F5344CB8AC3E}">
        <p14:creationId xmlns:p14="http://schemas.microsoft.com/office/powerpoint/2010/main" val="1224119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1D54E-B4CE-028B-845A-17BE8955003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FCB682-B3B1-E08C-8C19-B49366FB02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53C4E4C-6007-C11B-0D4B-36AC6F68AD3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FD044EA-EFD9-3DF4-EF05-8E8FE0D44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D735426-FAF7-574D-4720-69387C3265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C7F5308-C455-0326-5E99-2B404F1F61B9}"/>
              </a:ext>
            </a:extLst>
          </p:cNvPr>
          <p:cNvSpPr>
            <a:spLocks noGrp="1"/>
          </p:cNvSpPr>
          <p:nvPr>
            <p:ph type="dt" sz="half" idx="10"/>
          </p:nvPr>
        </p:nvSpPr>
        <p:spPr/>
        <p:txBody>
          <a:bodyPr/>
          <a:lstStyle/>
          <a:p>
            <a:fld id="{45101989-44F7-1F43-8A61-6CD404EA765A}" type="datetimeFigureOut">
              <a:rPr lang="en-US" smtClean="0"/>
              <a:t>7/3/2026</a:t>
            </a:fld>
            <a:endParaRPr lang="en-US"/>
          </a:p>
        </p:txBody>
      </p:sp>
      <p:sp>
        <p:nvSpPr>
          <p:cNvPr id="8" name="Footer Placeholder 7">
            <a:extLst>
              <a:ext uri="{FF2B5EF4-FFF2-40B4-BE49-F238E27FC236}">
                <a16:creationId xmlns:a16="http://schemas.microsoft.com/office/drawing/2014/main" id="{DC263D8A-53A6-35E8-3EEB-7CDE01E0E7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9C2758-94A2-C67A-A9AD-633304241052}"/>
              </a:ext>
            </a:extLst>
          </p:cNvPr>
          <p:cNvSpPr>
            <a:spLocks noGrp="1"/>
          </p:cNvSpPr>
          <p:nvPr>
            <p:ph type="sldNum" sz="quarter" idx="12"/>
          </p:nvPr>
        </p:nvSpPr>
        <p:spPr/>
        <p:txBody>
          <a:bodyPr/>
          <a:lstStyle/>
          <a:p>
            <a:fld id="{B005B35F-DE1A-A94A-A089-61D32BD8629E}" type="slidenum">
              <a:rPr lang="en-US" smtClean="0"/>
              <a:t>‹#›</a:t>
            </a:fld>
            <a:endParaRPr lang="en-US"/>
          </a:p>
        </p:txBody>
      </p:sp>
    </p:spTree>
    <p:extLst>
      <p:ext uri="{BB962C8B-B14F-4D97-AF65-F5344CB8AC3E}">
        <p14:creationId xmlns:p14="http://schemas.microsoft.com/office/powerpoint/2010/main" val="1600938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E8484-93D8-560C-7D7D-65527BEDB21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81C387E-B561-863C-98A6-B27E1B2535FA}"/>
              </a:ext>
            </a:extLst>
          </p:cNvPr>
          <p:cNvSpPr>
            <a:spLocks noGrp="1"/>
          </p:cNvSpPr>
          <p:nvPr>
            <p:ph type="dt" sz="half" idx="10"/>
          </p:nvPr>
        </p:nvSpPr>
        <p:spPr/>
        <p:txBody>
          <a:bodyPr/>
          <a:lstStyle/>
          <a:p>
            <a:fld id="{45101989-44F7-1F43-8A61-6CD404EA765A}" type="datetimeFigureOut">
              <a:rPr lang="en-US" smtClean="0"/>
              <a:t>7/3/2026</a:t>
            </a:fld>
            <a:endParaRPr lang="en-US"/>
          </a:p>
        </p:txBody>
      </p:sp>
      <p:sp>
        <p:nvSpPr>
          <p:cNvPr id="4" name="Footer Placeholder 3">
            <a:extLst>
              <a:ext uri="{FF2B5EF4-FFF2-40B4-BE49-F238E27FC236}">
                <a16:creationId xmlns:a16="http://schemas.microsoft.com/office/drawing/2014/main" id="{5169E93D-FF9D-8BCC-0413-3198D2BAA7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9A8322-534A-3653-177C-9B7F2DBF5DF7}"/>
              </a:ext>
            </a:extLst>
          </p:cNvPr>
          <p:cNvSpPr>
            <a:spLocks noGrp="1"/>
          </p:cNvSpPr>
          <p:nvPr>
            <p:ph type="sldNum" sz="quarter" idx="12"/>
          </p:nvPr>
        </p:nvSpPr>
        <p:spPr/>
        <p:txBody>
          <a:bodyPr/>
          <a:lstStyle/>
          <a:p>
            <a:fld id="{B005B35F-DE1A-A94A-A089-61D32BD8629E}" type="slidenum">
              <a:rPr lang="en-US" smtClean="0"/>
              <a:t>‹#›</a:t>
            </a:fld>
            <a:endParaRPr lang="en-US"/>
          </a:p>
        </p:txBody>
      </p:sp>
    </p:spTree>
    <p:extLst>
      <p:ext uri="{BB962C8B-B14F-4D97-AF65-F5344CB8AC3E}">
        <p14:creationId xmlns:p14="http://schemas.microsoft.com/office/powerpoint/2010/main" val="3166167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E18DD1-ED47-8A87-1EBD-43FC438FDB83}"/>
              </a:ext>
            </a:extLst>
          </p:cNvPr>
          <p:cNvSpPr>
            <a:spLocks noGrp="1"/>
          </p:cNvSpPr>
          <p:nvPr>
            <p:ph type="dt" sz="half" idx="10"/>
          </p:nvPr>
        </p:nvSpPr>
        <p:spPr/>
        <p:txBody>
          <a:bodyPr/>
          <a:lstStyle/>
          <a:p>
            <a:fld id="{45101989-44F7-1F43-8A61-6CD404EA765A}" type="datetimeFigureOut">
              <a:rPr lang="en-US" smtClean="0"/>
              <a:t>7/3/2026</a:t>
            </a:fld>
            <a:endParaRPr lang="en-US"/>
          </a:p>
        </p:txBody>
      </p:sp>
      <p:sp>
        <p:nvSpPr>
          <p:cNvPr id="3" name="Footer Placeholder 2">
            <a:extLst>
              <a:ext uri="{FF2B5EF4-FFF2-40B4-BE49-F238E27FC236}">
                <a16:creationId xmlns:a16="http://schemas.microsoft.com/office/drawing/2014/main" id="{DDD6EB63-4594-C770-BB68-BA3002AD85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22FBBA-7052-F52F-F3CF-C16F456BC16F}"/>
              </a:ext>
            </a:extLst>
          </p:cNvPr>
          <p:cNvSpPr>
            <a:spLocks noGrp="1"/>
          </p:cNvSpPr>
          <p:nvPr>
            <p:ph type="sldNum" sz="quarter" idx="12"/>
          </p:nvPr>
        </p:nvSpPr>
        <p:spPr/>
        <p:txBody>
          <a:bodyPr/>
          <a:lstStyle/>
          <a:p>
            <a:fld id="{B005B35F-DE1A-A94A-A089-61D32BD8629E}" type="slidenum">
              <a:rPr lang="en-US" smtClean="0"/>
              <a:t>‹#›</a:t>
            </a:fld>
            <a:endParaRPr lang="en-US"/>
          </a:p>
        </p:txBody>
      </p:sp>
    </p:spTree>
    <p:extLst>
      <p:ext uri="{BB962C8B-B14F-4D97-AF65-F5344CB8AC3E}">
        <p14:creationId xmlns:p14="http://schemas.microsoft.com/office/powerpoint/2010/main" val="3376195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2470-5E8D-D45A-181B-4E8F749A26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C1558ED-BB7E-FEBB-04F8-478CD16C22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2B71B6A-427A-EC94-BC74-A56A021E8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328AAC-5F7A-9C38-6D68-45B3571D10B3}"/>
              </a:ext>
            </a:extLst>
          </p:cNvPr>
          <p:cNvSpPr>
            <a:spLocks noGrp="1"/>
          </p:cNvSpPr>
          <p:nvPr>
            <p:ph type="dt" sz="half" idx="10"/>
          </p:nvPr>
        </p:nvSpPr>
        <p:spPr/>
        <p:txBody>
          <a:bodyPr/>
          <a:lstStyle/>
          <a:p>
            <a:fld id="{45101989-44F7-1F43-8A61-6CD404EA765A}" type="datetimeFigureOut">
              <a:rPr lang="en-US" smtClean="0"/>
              <a:t>7/3/2026</a:t>
            </a:fld>
            <a:endParaRPr lang="en-US"/>
          </a:p>
        </p:txBody>
      </p:sp>
      <p:sp>
        <p:nvSpPr>
          <p:cNvPr id="6" name="Footer Placeholder 5">
            <a:extLst>
              <a:ext uri="{FF2B5EF4-FFF2-40B4-BE49-F238E27FC236}">
                <a16:creationId xmlns:a16="http://schemas.microsoft.com/office/drawing/2014/main" id="{D873B92D-9F09-6DF9-DEFC-709F71879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40C188-419A-074F-BE9B-A3B9101CA4EC}"/>
              </a:ext>
            </a:extLst>
          </p:cNvPr>
          <p:cNvSpPr>
            <a:spLocks noGrp="1"/>
          </p:cNvSpPr>
          <p:nvPr>
            <p:ph type="sldNum" sz="quarter" idx="12"/>
          </p:nvPr>
        </p:nvSpPr>
        <p:spPr/>
        <p:txBody>
          <a:bodyPr/>
          <a:lstStyle/>
          <a:p>
            <a:fld id="{B005B35F-DE1A-A94A-A089-61D32BD8629E}" type="slidenum">
              <a:rPr lang="en-US" smtClean="0"/>
              <a:t>‹#›</a:t>
            </a:fld>
            <a:endParaRPr lang="en-US"/>
          </a:p>
        </p:txBody>
      </p:sp>
    </p:spTree>
    <p:extLst>
      <p:ext uri="{BB962C8B-B14F-4D97-AF65-F5344CB8AC3E}">
        <p14:creationId xmlns:p14="http://schemas.microsoft.com/office/powerpoint/2010/main" val="3511538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F22B-45FC-858F-C284-3815632E57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A3526A6-F9B6-77F7-B4A3-C1C5E15F7C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1936AD-C947-A0C1-712E-72F36B341A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256C85-875D-A9BD-CAA5-6BE00EA186E5}"/>
              </a:ext>
            </a:extLst>
          </p:cNvPr>
          <p:cNvSpPr>
            <a:spLocks noGrp="1"/>
          </p:cNvSpPr>
          <p:nvPr>
            <p:ph type="dt" sz="half" idx="10"/>
          </p:nvPr>
        </p:nvSpPr>
        <p:spPr/>
        <p:txBody>
          <a:bodyPr/>
          <a:lstStyle/>
          <a:p>
            <a:fld id="{45101989-44F7-1F43-8A61-6CD404EA765A}" type="datetimeFigureOut">
              <a:rPr lang="en-US" smtClean="0"/>
              <a:t>7/3/2026</a:t>
            </a:fld>
            <a:endParaRPr lang="en-US"/>
          </a:p>
        </p:txBody>
      </p:sp>
      <p:sp>
        <p:nvSpPr>
          <p:cNvPr id="6" name="Footer Placeholder 5">
            <a:extLst>
              <a:ext uri="{FF2B5EF4-FFF2-40B4-BE49-F238E27FC236}">
                <a16:creationId xmlns:a16="http://schemas.microsoft.com/office/drawing/2014/main" id="{BBA64C81-C4AB-690F-E136-D20BA800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261B09-18E7-52A1-588C-8E475119A3BA}"/>
              </a:ext>
            </a:extLst>
          </p:cNvPr>
          <p:cNvSpPr>
            <a:spLocks noGrp="1"/>
          </p:cNvSpPr>
          <p:nvPr>
            <p:ph type="sldNum" sz="quarter" idx="12"/>
          </p:nvPr>
        </p:nvSpPr>
        <p:spPr/>
        <p:txBody>
          <a:bodyPr/>
          <a:lstStyle/>
          <a:p>
            <a:fld id="{B005B35F-DE1A-A94A-A089-61D32BD8629E}" type="slidenum">
              <a:rPr lang="en-US" smtClean="0"/>
              <a:t>‹#›</a:t>
            </a:fld>
            <a:endParaRPr lang="en-US"/>
          </a:p>
        </p:txBody>
      </p:sp>
    </p:spTree>
    <p:extLst>
      <p:ext uri="{BB962C8B-B14F-4D97-AF65-F5344CB8AC3E}">
        <p14:creationId xmlns:p14="http://schemas.microsoft.com/office/powerpoint/2010/main" val="3908888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09BA8-40AC-93AC-9373-AB8A11C3C9F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AE931D3-6CD9-C5A7-5CDF-C7FCFFC2E26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AE549B-579E-8524-6B4D-59019BD8148A}"/>
              </a:ext>
            </a:extLst>
          </p:cNvPr>
          <p:cNvSpPr>
            <a:spLocks noGrp="1"/>
          </p:cNvSpPr>
          <p:nvPr>
            <p:ph type="dt" sz="half" idx="10"/>
          </p:nvPr>
        </p:nvSpPr>
        <p:spPr/>
        <p:txBody>
          <a:bodyPr/>
          <a:lstStyle/>
          <a:p>
            <a:fld id="{45101989-44F7-1F43-8A61-6CD404EA765A}" type="datetimeFigureOut">
              <a:rPr lang="en-US" smtClean="0"/>
              <a:t>7/3/2026</a:t>
            </a:fld>
            <a:endParaRPr lang="en-US"/>
          </a:p>
        </p:txBody>
      </p:sp>
      <p:sp>
        <p:nvSpPr>
          <p:cNvPr id="5" name="Footer Placeholder 4">
            <a:extLst>
              <a:ext uri="{FF2B5EF4-FFF2-40B4-BE49-F238E27FC236}">
                <a16:creationId xmlns:a16="http://schemas.microsoft.com/office/drawing/2014/main" id="{43AE0F8F-AF4D-599C-EB70-D39BAF2DB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8C00E-D9AA-B5D0-AEC4-29F9D3CAFE59}"/>
              </a:ext>
            </a:extLst>
          </p:cNvPr>
          <p:cNvSpPr>
            <a:spLocks noGrp="1"/>
          </p:cNvSpPr>
          <p:nvPr>
            <p:ph type="sldNum" sz="quarter" idx="12"/>
          </p:nvPr>
        </p:nvSpPr>
        <p:spPr/>
        <p:txBody>
          <a:bodyPr/>
          <a:lstStyle/>
          <a:p>
            <a:fld id="{B005B35F-DE1A-A94A-A089-61D32BD8629E}" type="slidenum">
              <a:rPr lang="en-US" smtClean="0"/>
              <a:t>‹#›</a:t>
            </a:fld>
            <a:endParaRPr lang="en-US"/>
          </a:p>
        </p:txBody>
      </p:sp>
    </p:spTree>
    <p:extLst>
      <p:ext uri="{BB962C8B-B14F-4D97-AF65-F5344CB8AC3E}">
        <p14:creationId xmlns:p14="http://schemas.microsoft.com/office/powerpoint/2010/main" val="947453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4B49E6-46ED-D2F1-19CE-58AE6A0EB91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730FDC4-20D0-88A3-3C5D-3543EA1EDAC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6A2D0C-040C-6C9C-9CE9-E6B940975563}"/>
              </a:ext>
            </a:extLst>
          </p:cNvPr>
          <p:cNvSpPr>
            <a:spLocks noGrp="1"/>
          </p:cNvSpPr>
          <p:nvPr>
            <p:ph type="dt" sz="half" idx="10"/>
          </p:nvPr>
        </p:nvSpPr>
        <p:spPr/>
        <p:txBody>
          <a:bodyPr/>
          <a:lstStyle/>
          <a:p>
            <a:fld id="{45101989-44F7-1F43-8A61-6CD404EA765A}" type="datetimeFigureOut">
              <a:rPr lang="en-US" smtClean="0"/>
              <a:t>7/3/2026</a:t>
            </a:fld>
            <a:endParaRPr lang="en-US"/>
          </a:p>
        </p:txBody>
      </p:sp>
      <p:sp>
        <p:nvSpPr>
          <p:cNvPr id="5" name="Footer Placeholder 4">
            <a:extLst>
              <a:ext uri="{FF2B5EF4-FFF2-40B4-BE49-F238E27FC236}">
                <a16:creationId xmlns:a16="http://schemas.microsoft.com/office/drawing/2014/main" id="{70435D8C-D737-D5AD-1101-28F0CB360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F18EF-6E57-E097-F6BC-39817B5B53F2}"/>
              </a:ext>
            </a:extLst>
          </p:cNvPr>
          <p:cNvSpPr>
            <a:spLocks noGrp="1"/>
          </p:cNvSpPr>
          <p:nvPr>
            <p:ph type="sldNum" sz="quarter" idx="12"/>
          </p:nvPr>
        </p:nvSpPr>
        <p:spPr/>
        <p:txBody>
          <a:bodyPr/>
          <a:lstStyle/>
          <a:p>
            <a:fld id="{B005B35F-DE1A-A94A-A089-61D32BD8629E}" type="slidenum">
              <a:rPr lang="en-US" smtClean="0"/>
              <a:t>‹#›</a:t>
            </a:fld>
            <a:endParaRPr lang="en-US"/>
          </a:p>
        </p:txBody>
      </p:sp>
    </p:spTree>
    <p:extLst>
      <p:ext uri="{BB962C8B-B14F-4D97-AF65-F5344CB8AC3E}">
        <p14:creationId xmlns:p14="http://schemas.microsoft.com/office/powerpoint/2010/main" val="1467323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39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71"/>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8507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6"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7/3/2026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80114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7"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7" y="2737249"/>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4"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6" y="2737249"/>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7/3/2026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11295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7/3/2026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7518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9500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3" y="514928"/>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38130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7/3/2026</a:t>
            </a:fld>
            <a:endParaRPr lang="en-US"/>
          </a:p>
        </p:txBody>
      </p:sp>
    </p:spTree>
    <p:extLst>
      <p:ext uri="{BB962C8B-B14F-4D97-AF65-F5344CB8AC3E}">
        <p14:creationId xmlns:p14="http://schemas.microsoft.com/office/powerpoint/2010/main" val="1351578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6"/>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7/3/2026</a:t>
            </a:fld>
            <a:endParaRPr lang="en-US"/>
          </a:p>
        </p:txBody>
      </p:sp>
      <p:sp>
        <p:nvSpPr>
          <p:cNvPr id="5" name="Footer Placeholder 4"/>
          <p:cNvSpPr>
            <a:spLocks noGrp="1"/>
          </p:cNvSpPr>
          <p:nvPr>
            <p:ph type="ftr" sz="quarter" idx="3"/>
          </p:nvPr>
        </p:nvSpPr>
        <p:spPr>
          <a:xfrm>
            <a:off x="677335" y="6041366"/>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5" y="6041366"/>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564998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00">
            <a:alpha val="34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8FD47-9593-35A2-68CE-DF27BAD654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21CACA1-E746-8F7C-8E81-FE680534F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E7FDF5-8A63-5D20-EDA6-C463503D86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01989-44F7-1F43-8A61-6CD404EA765A}" type="datetimeFigureOut">
              <a:rPr lang="en-US" smtClean="0"/>
              <a:t>7/3/2026</a:t>
            </a:fld>
            <a:endParaRPr lang="en-US"/>
          </a:p>
        </p:txBody>
      </p:sp>
      <p:sp>
        <p:nvSpPr>
          <p:cNvPr id="5" name="Footer Placeholder 4">
            <a:extLst>
              <a:ext uri="{FF2B5EF4-FFF2-40B4-BE49-F238E27FC236}">
                <a16:creationId xmlns:a16="http://schemas.microsoft.com/office/drawing/2014/main" id="{4E778D76-69E5-E5D0-AEB5-14A2B09B1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BEC9EB-70FD-DE0B-6675-D913C6E8AF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5B35F-DE1A-A94A-A089-61D32BD8629E}" type="slidenum">
              <a:rPr lang="en-US" smtClean="0"/>
              <a:t>‹#›</a:t>
            </a:fld>
            <a:endParaRPr lang="en-US"/>
          </a:p>
        </p:txBody>
      </p:sp>
    </p:spTree>
    <p:extLst>
      <p:ext uri="{BB962C8B-B14F-4D97-AF65-F5344CB8AC3E}">
        <p14:creationId xmlns:p14="http://schemas.microsoft.com/office/powerpoint/2010/main" val="216517740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3FC104-3D45-F09F-1872-AA45B5257C1B}"/>
              </a:ext>
            </a:extLst>
          </p:cNvPr>
          <p:cNvSpPr txBox="1"/>
          <p:nvPr userDrawn="1">
            <p:extLst>
              <p:ext uri="{1162E1C5-73C7-4A58-AE30-91384D911F3F}">
                <p184:classification xmlns:p184="http://schemas.microsoft.com/office/powerpoint/2018/4/main" val="hdr"/>
              </p:ext>
            </p:extLst>
          </p:nvPr>
        </p:nvSpPr>
        <p:spPr>
          <a:xfrm>
            <a:off x="5883275" y="63500"/>
            <a:ext cx="450850" cy="152400"/>
          </a:xfrm>
          <a:prstGeom prst="rect">
            <a:avLst/>
          </a:prstGeom>
        </p:spPr>
        <p:txBody>
          <a:bodyPr horzOverflow="overflow" lIns="0" tIns="0" rIns="0" bIns="0">
            <a:spAutoFit/>
          </a:bodyPr>
          <a:lstStyle/>
          <a:p>
            <a:pPr algn="l"/>
            <a:r>
              <a:rPr lang="en-GB" sz="1000">
                <a:solidFill>
                  <a:srgbClr val="000000">
                    <a:alpha val="50000"/>
                  </a:srgbClr>
                </a:solidFill>
                <a:latin typeface="Aptos" panose="020B0004020202020204" pitchFamily="34" charset="0"/>
              </a:rPr>
              <a:t>Internal</a:t>
            </a:r>
          </a:p>
        </p:txBody>
      </p:sp>
      <p:sp>
        <p:nvSpPr>
          <p:cNvPr id="5" name="TextBox 4">
            <a:extLst>
              <a:ext uri="{FF2B5EF4-FFF2-40B4-BE49-F238E27FC236}">
                <a16:creationId xmlns:a16="http://schemas.microsoft.com/office/drawing/2014/main" id="{6EBFFBAC-71C2-CD25-BC0D-14880DC1CAF1}"/>
              </a:ext>
            </a:extLst>
          </p:cNvPr>
          <p:cNvSpPr txBox="1"/>
          <p:nvPr userDrawn="1">
            <p:extLst>
              <p:ext uri="{1162E1C5-73C7-4A58-AE30-91384D911F3F}">
                <p184:classification xmlns:p184="http://schemas.microsoft.com/office/powerpoint/2018/4/main" val="ftr"/>
              </p:ext>
            </p:extLst>
          </p:nvPr>
        </p:nvSpPr>
        <p:spPr>
          <a:xfrm>
            <a:off x="5883275" y="6642100"/>
            <a:ext cx="450850" cy="152400"/>
          </a:xfrm>
          <a:prstGeom prst="rect">
            <a:avLst/>
          </a:prstGeom>
        </p:spPr>
        <p:txBody>
          <a:bodyPr horzOverflow="overflow" lIns="0" tIns="0" rIns="0" bIns="0">
            <a:spAutoFit/>
          </a:bodyPr>
          <a:lstStyle/>
          <a:p>
            <a:pPr algn="l"/>
            <a:r>
              <a:rPr lang="en-GB" sz="1000">
                <a:solidFill>
                  <a:srgbClr val="000000">
                    <a:alpha val="50000"/>
                  </a:srgbClr>
                </a:solidFill>
                <a:latin typeface="Aptos" panose="020B0004020202020204" pitchFamily="34" charset="0"/>
              </a:rPr>
              <a:t>Internal</a:t>
            </a:r>
          </a:p>
        </p:txBody>
      </p:sp>
    </p:spTree>
    <p:extLst>
      <p:ext uri="{BB962C8B-B14F-4D97-AF65-F5344CB8AC3E}">
        <p14:creationId xmlns:p14="http://schemas.microsoft.com/office/powerpoint/2010/main" val="563993588"/>
      </p:ext>
    </p:extLst>
  </p:cSld>
  <p:clrMap bg1="lt1" tx1="dk1" bg2="lt2" tx2="dk2" accent1="accent1" accent2="accent2" accent3="accent3" accent4="accent4" accent5="accent5" accent6="accent6" hlink="hlink" folHlink="folHlink"/>
  <p:sldLayoutIdLst>
    <p:sldLayoutId id="2147483728"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startingreception.co.uk/" TargetMode="External"/><Relationship Id="rId2" Type="http://schemas.openxmlformats.org/officeDocument/2006/relationships/hyperlink" Target="https://www.pacey.org.uk/starting-school/"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primarysite-prod-sorted.s3.amazonaws.com/st-josephs-catholic-primary-school-droitwich/UploadedDocument/911bda7dfdf7445fa57407d670f799ff/top-tips-for-starting-primary-school.pdf" TargetMode="External"/><Relationship Id="rId4" Type="http://schemas.openxmlformats.org/officeDocument/2006/relationships/hyperlink" Target="https://www.bbc.co.uk/bitesize/groups/cx1lpm3ve37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hyperlink" Target="mailto:earlyyears@staplehurst.kent.sch.uk"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92366" y="1840210"/>
            <a:ext cx="9144000" cy="2387600"/>
          </a:xfrm>
        </p:spPr>
        <p:txBody>
          <a:bodyPr/>
          <a:lstStyle/>
          <a:p>
            <a:r>
              <a:rPr lang="en-US" b="1">
                <a:solidFill>
                  <a:srgbClr val="002060"/>
                </a:solidFill>
                <a:latin typeface="Comic Sans MS"/>
                <a:ea typeface="Verdana"/>
              </a:rPr>
              <a:t>Welcome to EYFS 2026-27</a:t>
            </a:r>
          </a:p>
        </p:txBody>
      </p:sp>
      <p:pic>
        <p:nvPicPr>
          <p:cNvPr id="3" name="Picture 2"/>
          <p:cNvPicPr>
            <a:picLocks noChangeAspect="1"/>
          </p:cNvPicPr>
          <p:nvPr/>
        </p:nvPicPr>
        <p:blipFill rotWithShape="1">
          <a:blip r:embed="rId3"/>
          <a:srcRect r="27451"/>
          <a:stretch/>
        </p:blipFill>
        <p:spPr>
          <a:xfrm>
            <a:off x="9335852" y="116632"/>
            <a:ext cx="2664296" cy="857840"/>
          </a:xfrm>
          <a:prstGeom prst="rect">
            <a:avLst/>
          </a:prstGeom>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lumOff val="90000"/>
          </a:schemeClr>
        </a:solidFill>
        <a:effectLst/>
      </p:bgPr>
    </p:bg>
    <p:spTree>
      <p:nvGrpSpPr>
        <p:cNvPr id="1" name="">
          <a:extLst>
            <a:ext uri="{FF2B5EF4-FFF2-40B4-BE49-F238E27FC236}">
              <a16:creationId xmlns:a16="http://schemas.microsoft.com/office/drawing/2014/main" id="{C9BF1AC0-4243-6E3E-CA89-534D0D484BD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9021015-796C-D6B9-FEB9-D872ABE87D27}"/>
              </a:ext>
            </a:extLst>
          </p:cNvPr>
          <p:cNvSpPr txBox="1">
            <a:spLocks/>
          </p:cNvSpPr>
          <p:nvPr/>
        </p:nvSpPr>
        <p:spPr>
          <a:xfrm>
            <a:off x="401054" y="545552"/>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400" b="1">
                <a:solidFill>
                  <a:srgbClr val="002060"/>
                </a:solidFill>
                <a:latin typeface="Comic Sans MS" panose="030F0702030302020204" pitchFamily="66" charset="0"/>
                <a:cs typeface="Arial" panose="020B0604020202020204" pitchFamily="34" charset="0"/>
              </a:rPr>
              <a:t>Communication</a:t>
            </a:r>
          </a:p>
        </p:txBody>
      </p:sp>
      <p:pic>
        <p:nvPicPr>
          <p:cNvPr id="6" name="Picture 5">
            <a:extLst>
              <a:ext uri="{FF2B5EF4-FFF2-40B4-BE49-F238E27FC236}">
                <a16:creationId xmlns:a16="http://schemas.microsoft.com/office/drawing/2014/main" id="{5FD1B850-8CC1-1E64-D831-7051FD9EB508}"/>
              </a:ext>
            </a:extLst>
          </p:cNvPr>
          <p:cNvPicPr>
            <a:picLocks noChangeAspect="1"/>
          </p:cNvPicPr>
          <p:nvPr/>
        </p:nvPicPr>
        <p:blipFill rotWithShape="1">
          <a:blip r:embed="rId2"/>
          <a:srcRect r="27451"/>
          <a:stretch/>
        </p:blipFill>
        <p:spPr>
          <a:xfrm>
            <a:off x="9335852" y="116632"/>
            <a:ext cx="2664296" cy="857840"/>
          </a:xfrm>
          <a:prstGeom prst="rect">
            <a:avLst/>
          </a:prstGeom>
        </p:spPr>
      </p:pic>
      <p:sp>
        <p:nvSpPr>
          <p:cNvPr id="9" name="Content Placeholder 2">
            <a:extLst>
              <a:ext uri="{FF2B5EF4-FFF2-40B4-BE49-F238E27FC236}">
                <a16:creationId xmlns:a16="http://schemas.microsoft.com/office/drawing/2014/main" id="{0086B7E8-6C91-B76D-6783-27156AE91AE8}"/>
              </a:ext>
            </a:extLst>
          </p:cNvPr>
          <p:cNvSpPr txBox="1">
            <a:spLocks/>
          </p:cNvSpPr>
          <p:nvPr/>
        </p:nvSpPr>
        <p:spPr>
          <a:xfrm>
            <a:off x="401054" y="1517504"/>
            <a:ext cx="11532799" cy="526955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1600" b="1">
                <a:solidFill>
                  <a:srgbClr val="002060"/>
                </a:solidFill>
                <a:latin typeface="Comic Sans MS" panose="030F0702030302020204" pitchFamily="66" charset="0"/>
              </a:rPr>
              <a:t>Key information</a:t>
            </a:r>
          </a:p>
          <a:p>
            <a:r>
              <a:rPr lang="en-GB" sz="1600">
                <a:solidFill>
                  <a:srgbClr val="002060"/>
                </a:solidFill>
                <a:latin typeface="Comic Sans MS" panose="030F0702030302020204" pitchFamily="66" charset="0"/>
              </a:rPr>
              <a:t>The school office is open from 8:30am to 4:00pm during term time. </a:t>
            </a:r>
          </a:p>
          <a:p>
            <a:r>
              <a:rPr lang="en-GB" sz="1600">
                <a:solidFill>
                  <a:srgbClr val="002060"/>
                </a:solidFill>
                <a:latin typeface="Comic Sans MS" panose="030F0702030302020204" pitchFamily="66" charset="0"/>
              </a:rPr>
              <a:t>Key information about the school, including term dates, curriculum details, policies, events, and announcements, is available on our website. </a:t>
            </a:r>
          </a:p>
          <a:p>
            <a:r>
              <a:rPr lang="en-GB" sz="1600">
                <a:solidFill>
                  <a:srgbClr val="002060"/>
                </a:solidFill>
                <a:latin typeface="Comic Sans MS" panose="030F0702030302020204" pitchFamily="66" charset="0"/>
              </a:rPr>
              <a:t>Our weekly newsletter is shared via SCOPAY and published on the school website.</a:t>
            </a:r>
          </a:p>
          <a:p>
            <a:pPr marL="0" indent="0">
              <a:buNone/>
            </a:pPr>
            <a:endParaRPr lang="en-GB" sz="1600" b="1">
              <a:solidFill>
                <a:srgbClr val="002060"/>
              </a:solidFill>
              <a:latin typeface="Comic Sans MS" panose="030F0702030302020204" pitchFamily="66" charset="0"/>
            </a:endParaRPr>
          </a:p>
          <a:p>
            <a:pPr marL="0" indent="0">
              <a:buNone/>
            </a:pPr>
            <a:r>
              <a:rPr lang="en-GB" sz="1600" b="1">
                <a:solidFill>
                  <a:srgbClr val="002060"/>
                </a:solidFill>
                <a:latin typeface="Comic Sans MS" panose="030F0702030302020204" pitchFamily="66" charset="0"/>
              </a:rPr>
              <a:t>Complaints Procedure</a:t>
            </a:r>
          </a:p>
          <a:p>
            <a:r>
              <a:rPr lang="en-GB" sz="1600">
                <a:solidFill>
                  <a:srgbClr val="002060"/>
                </a:solidFill>
                <a:latin typeface="Comic Sans MS" panose="030F0702030302020204" pitchFamily="66" charset="0"/>
              </a:rPr>
              <a:t>If you have a concern, we encourage you to speak first with your child’s class teacher.  If the issue is not resolved, please contact the phase leader or deputy headteacher to arrange a meeting.</a:t>
            </a:r>
          </a:p>
          <a:p>
            <a:r>
              <a:rPr lang="en-GB" sz="1600">
                <a:solidFill>
                  <a:srgbClr val="002060"/>
                </a:solidFill>
                <a:latin typeface="Comic Sans MS" panose="030F0702030302020204" pitchFamily="66" charset="0"/>
              </a:rPr>
              <a:t>Should the matter remain unresolved, you may contact the headteacher. If you are still dissatisfied, the school’s Complaints Policy, available on our website, outlines the formal procedure to follow.</a:t>
            </a:r>
          </a:p>
          <a:p>
            <a:endParaRPr lang="en-GB" sz="160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972341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lumOff val="90000"/>
          </a:schemeClr>
        </a:solidFill>
        <a:effectLst/>
      </p:bgPr>
    </p:bg>
    <p:spTree>
      <p:nvGrpSpPr>
        <p:cNvPr id="1" name="">
          <a:extLst>
            <a:ext uri="{FF2B5EF4-FFF2-40B4-BE49-F238E27FC236}">
              <a16:creationId xmlns:a16="http://schemas.microsoft.com/office/drawing/2014/main" id="{6A5FFF0F-E65D-2606-817F-D9D6430655F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1D0AF82-C034-3D6E-DF21-78205BB2F290}"/>
              </a:ext>
            </a:extLst>
          </p:cNvPr>
          <p:cNvSpPr txBox="1">
            <a:spLocks/>
          </p:cNvSpPr>
          <p:nvPr/>
        </p:nvSpPr>
        <p:spPr>
          <a:xfrm>
            <a:off x="401054" y="545552"/>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solidFill>
                  <a:srgbClr val="002060"/>
                </a:solidFill>
                <a:latin typeface="Comic Sans MS" panose="030F0702030302020204" pitchFamily="66" charset="0"/>
                <a:cs typeface="Arial"/>
              </a:rPr>
              <a:t>School uniform and PE Kit expectations</a:t>
            </a:r>
          </a:p>
          <a:p>
            <a:endParaRPr lang="en-GB" sz="4400" b="1">
              <a:solidFill>
                <a:srgbClr val="002060"/>
              </a:solidFill>
              <a:latin typeface="Comic Sans MS" panose="030F0702030302020204" pitchFamily="66" charset="0"/>
              <a:cs typeface="Arial" panose="020B0604020202020204" pitchFamily="34" charset="0"/>
            </a:endParaRPr>
          </a:p>
        </p:txBody>
      </p:sp>
      <p:pic>
        <p:nvPicPr>
          <p:cNvPr id="6" name="Picture 5">
            <a:extLst>
              <a:ext uri="{FF2B5EF4-FFF2-40B4-BE49-F238E27FC236}">
                <a16:creationId xmlns:a16="http://schemas.microsoft.com/office/drawing/2014/main" id="{FA9F178D-B8CD-86C1-2509-25AD27351EAB}"/>
              </a:ext>
            </a:extLst>
          </p:cNvPr>
          <p:cNvPicPr>
            <a:picLocks noChangeAspect="1"/>
          </p:cNvPicPr>
          <p:nvPr/>
        </p:nvPicPr>
        <p:blipFill rotWithShape="1">
          <a:blip r:embed="rId2"/>
          <a:srcRect r="27451"/>
          <a:stretch/>
        </p:blipFill>
        <p:spPr>
          <a:xfrm>
            <a:off x="9335852" y="116632"/>
            <a:ext cx="2664296" cy="857840"/>
          </a:xfrm>
          <a:prstGeom prst="rect">
            <a:avLst/>
          </a:prstGeom>
        </p:spPr>
      </p:pic>
      <p:sp>
        <p:nvSpPr>
          <p:cNvPr id="9" name="Content Placeholder 2">
            <a:extLst>
              <a:ext uri="{FF2B5EF4-FFF2-40B4-BE49-F238E27FC236}">
                <a16:creationId xmlns:a16="http://schemas.microsoft.com/office/drawing/2014/main" id="{4AAA69E1-9203-CF98-086F-C06BA996295D}"/>
              </a:ext>
            </a:extLst>
          </p:cNvPr>
          <p:cNvSpPr txBox="1">
            <a:spLocks/>
          </p:cNvSpPr>
          <p:nvPr/>
        </p:nvSpPr>
        <p:spPr>
          <a:xfrm>
            <a:off x="401054" y="1517504"/>
            <a:ext cx="11532799" cy="526955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GB" sz="1600" b="1">
              <a:solidFill>
                <a:srgbClr val="002060"/>
              </a:solidFill>
              <a:latin typeface="Comic Sans MS" panose="030F0702030302020204" pitchFamily="66" charset="0"/>
            </a:endParaRPr>
          </a:p>
          <a:p>
            <a:r>
              <a:rPr lang="en-GB" sz="2400">
                <a:solidFill>
                  <a:srgbClr val="002060"/>
                </a:solidFill>
                <a:latin typeface="Comic Sans MS" panose="030F0702030302020204" pitchFamily="66" charset="0"/>
                <a:cs typeface="Arial"/>
              </a:rPr>
              <a:t>In September pupils needs to return in winter uniform.</a:t>
            </a:r>
            <a:endParaRPr lang="en-US" sz="2400">
              <a:solidFill>
                <a:srgbClr val="002060"/>
              </a:solidFill>
              <a:latin typeface="Comic Sans MS" panose="030F0702030302020204" pitchFamily="66" charset="0"/>
              <a:cs typeface="Arial"/>
            </a:endParaRPr>
          </a:p>
          <a:p>
            <a:r>
              <a:rPr lang="en-GB" sz="2400">
                <a:solidFill>
                  <a:srgbClr val="002060"/>
                </a:solidFill>
                <a:latin typeface="Comic Sans MS" panose="030F0702030302020204" pitchFamily="66" charset="0"/>
                <a:cs typeface="Arial"/>
              </a:rPr>
              <a:t>One pair of stud earrings only. Please remove on PE day </a:t>
            </a:r>
          </a:p>
          <a:p>
            <a:r>
              <a:rPr lang="en-GB" sz="2400">
                <a:solidFill>
                  <a:srgbClr val="002060"/>
                </a:solidFill>
                <a:latin typeface="Comic Sans MS" panose="030F0702030302020204" pitchFamily="66" charset="0"/>
                <a:cs typeface="Arial"/>
              </a:rPr>
              <a:t>School shoes not trainers are to be worn</a:t>
            </a:r>
            <a:endParaRPr lang="en-US" sz="2400">
              <a:solidFill>
                <a:srgbClr val="002060"/>
              </a:solidFill>
              <a:latin typeface="Comic Sans MS" panose="030F0702030302020204" pitchFamily="66" charset="0"/>
              <a:cs typeface="Arial"/>
            </a:endParaRPr>
          </a:p>
          <a:p>
            <a:r>
              <a:rPr lang="en-GB" sz="2400">
                <a:solidFill>
                  <a:srgbClr val="002060"/>
                </a:solidFill>
                <a:latin typeface="Comic Sans MS" panose="030F0702030302020204" pitchFamily="66" charset="0"/>
                <a:cs typeface="Arial"/>
              </a:rPr>
              <a:t>Bows should be navy or school yellow and no bigger than the palm of your child’s hand. Hair below shoulders needs to be tied back.</a:t>
            </a:r>
            <a:endParaRPr lang="en-US" sz="2400">
              <a:solidFill>
                <a:srgbClr val="002060"/>
              </a:solidFill>
              <a:latin typeface="Comic Sans MS" panose="030F0702030302020204" pitchFamily="66" charset="0"/>
              <a:cs typeface="Arial"/>
            </a:endParaRPr>
          </a:p>
          <a:p>
            <a:r>
              <a:rPr lang="en-GB" sz="2400">
                <a:solidFill>
                  <a:srgbClr val="002060"/>
                </a:solidFill>
                <a:latin typeface="Comic Sans MS" panose="030F0702030302020204" pitchFamily="66" charset="0"/>
                <a:cs typeface="Arial"/>
              </a:rPr>
              <a:t>Blue P.E. t-shirt, blue or black shorts, plimsolls or trainers.  No jewellery should be worn.</a:t>
            </a:r>
            <a:endParaRPr lang="en-US" sz="2400">
              <a:solidFill>
                <a:srgbClr val="002060"/>
              </a:solidFill>
              <a:latin typeface="Comic Sans MS" panose="030F0702030302020204" pitchFamily="66" charset="0"/>
              <a:cs typeface="Arial"/>
            </a:endParaRPr>
          </a:p>
          <a:p>
            <a:r>
              <a:rPr lang="en-GB" sz="2400">
                <a:solidFill>
                  <a:srgbClr val="002060"/>
                </a:solidFill>
                <a:latin typeface="Comic Sans MS" panose="030F0702030302020204" pitchFamily="66" charset="0"/>
                <a:cs typeface="Arial"/>
              </a:rPr>
              <a:t>If your child is unable to take part in P.E, please send an email to explain why. </a:t>
            </a:r>
          </a:p>
          <a:p>
            <a:r>
              <a:rPr lang="en-GB" sz="2400">
                <a:solidFill>
                  <a:srgbClr val="002060"/>
                </a:solidFill>
                <a:latin typeface="Comic Sans MS" panose="030F0702030302020204" pitchFamily="66" charset="0"/>
                <a:cs typeface="Arial"/>
              </a:rPr>
              <a:t>Ensure items of clothing, water bottles, coats, hats, bags etc are named</a:t>
            </a:r>
            <a:endParaRPr lang="en-US" sz="2400">
              <a:solidFill>
                <a:srgbClr val="002060"/>
              </a:solidFill>
              <a:latin typeface="Comic Sans MS" panose="030F0702030302020204" pitchFamily="66" charset="0"/>
              <a:cs typeface="Arial"/>
            </a:endParaRPr>
          </a:p>
          <a:p>
            <a:endParaRPr lang="en-GB" sz="1600">
              <a:solidFill>
                <a:srgbClr val="002060"/>
              </a:solidFill>
              <a:latin typeface="Comic Sans MS" panose="030F0702030302020204" pitchFamily="66" charset="0"/>
            </a:endParaRPr>
          </a:p>
        </p:txBody>
      </p:sp>
    </p:spTree>
    <p:extLst>
      <p:ext uri="{BB962C8B-B14F-4D97-AF65-F5344CB8AC3E}">
        <p14:creationId xmlns:p14="http://schemas.microsoft.com/office/powerpoint/2010/main" val="389554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8188" y="314072"/>
            <a:ext cx="8596668" cy="1320800"/>
          </a:xfrm>
        </p:spPr>
        <p:txBody>
          <a:bodyPr>
            <a:normAutofit fontScale="90000"/>
          </a:bodyPr>
          <a:lstStyle/>
          <a:p>
            <a:pPr>
              <a:lnSpc>
                <a:spcPct val="120000"/>
              </a:lnSpc>
            </a:pPr>
            <a:r>
              <a:rPr lang="en-GB" sz="4900" b="1">
                <a:solidFill>
                  <a:srgbClr val="002060"/>
                </a:solidFill>
                <a:latin typeface="Comic Sans MS" panose="030F0702030302020204" pitchFamily="66" charset="0"/>
                <a:cs typeface="Arial" panose="020B0604020202020204" pitchFamily="34" charset="0"/>
              </a:rPr>
              <a:t>Expectations </a:t>
            </a:r>
            <a:r>
              <a:rPr lang="en-GB" sz="4900" b="1">
                <a:solidFill>
                  <a:srgbClr val="002060"/>
                </a:solidFill>
                <a:latin typeface="Comic Sans MS" panose="030F0702030302020204" pitchFamily="66" charset="0"/>
              </a:rPr>
              <a:t>at Staplehurst</a:t>
            </a:r>
            <a:br>
              <a:rPr lang="en-GB" sz="4000">
                <a:solidFill>
                  <a:srgbClr val="002060"/>
                </a:solidFill>
                <a:latin typeface="Comic Sans MS" panose="030F0702030302020204" pitchFamily="66" charset="0"/>
                <a:cs typeface="Arial" panose="020B0604020202020204" pitchFamily="34" charset="0"/>
              </a:rPr>
            </a:br>
            <a:r>
              <a:rPr lang="en-GB" sz="2800">
                <a:solidFill>
                  <a:srgbClr val="002060"/>
                </a:solidFill>
                <a:latin typeface="Comic Sans MS" panose="030F0702030302020204" pitchFamily="66" charset="0"/>
                <a:cs typeface="Arial" panose="020B0604020202020204" pitchFamily="34" charset="0"/>
              </a:rPr>
              <a:t>At Staplehurst School, we demonstrate…</a:t>
            </a:r>
            <a:endParaRPr lang="en-GB">
              <a:solidFill>
                <a:srgbClr val="002060"/>
              </a:solidFill>
              <a:latin typeface="Comic Sans MS" panose="030F0702030302020204" pitchFamily="66" charset="0"/>
              <a:cs typeface="Arial" panose="020B0604020202020204" pitchFamily="34" charset="0"/>
            </a:endParaRPr>
          </a:p>
        </p:txBody>
      </p:sp>
      <p:sp>
        <p:nvSpPr>
          <p:cNvPr id="3" name="Content Placeholder 2"/>
          <p:cNvSpPr>
            <a:spLocks noGrp="1"/>
          </p:cNvSpPr>
          <p:nvPr>
            <p:ph idx="1"/>
          </p:nvPr>
        </p:nvSpPr>
        <p:spPr>
          <a:xfrm>
            <a:off x="651208" y="1840173"/>
            <a:ext cx="11540791" cy="4989094"/>
          </a:xfrm>
        </p:spPr>
        <p:txBody>
          <a:bodyPr>
            <a:noAutofit/>
          </a:bodyPr>
          <a:lstStyle/>
          <a:p>
            <a:r>
              <a:rPr lang="en-GB" sz="2000" b="1">
                <a:solidFill>
                  <a:srgbClr val="002060"/>
                </a:solidFill>
                <a:latin typeface="Comic Sans MS" panose="030F0702030302020204" pitchFamily="66" charset="0"/>
                <a:cs typeface="Arial" panose="020B0604020202020204" pitchFamily="34" charset="0"/>
              </a:rPr>
              <a:t>Positivity</a:t>
            </a:r>
          </a:p>
          <a:p>
            <a:pPr lvl="1"/>
            <a:r>
              <a:rPr lang="en-GB" sz="1800">
                <a:latin typeface="Comic Sans MS" panose="030F0702030302020204" pitchFamily="66" charset="0"/>
                <a:cs typeface="Arial" panose="020B0604020202020204" pitchFamily="34" charset="0"/>
              </a:rPr>
              <a:t>A positive attitude to school and learning; Being kind and supportive to each other.</a:t>
            </a:r>
          </a:p>
          <a:p>
            <a:r>
              <a:rPr lang="en-GB" sz="2000" b="1">
                <a:solidFill>
                  <a:srgbClr val="002060"/>
                </a:solidFill>
                <a:latin typeface="Comic Sans MS" panose="030F0702030302020204" pitchFamily="66" charset="0"/>
                <a:cs typeface="Arial" panose="020B0604020202020204" pitchFamily="34" charset="0"/>
              </a:rPr>
              <a:t>Respect</a:t>
            </a:r>
          </a:p>
          <a:p>
            <a:pPr lvl="1"/>
            <a:r>
              <a:rPr lang="en-GB" sz="1800">
                <a:latin typeface="Comic Sans MS" panose="030F0702030302020204" pitchFamily="66" charset="0"/>
                <a:cs typeface="Arial" panose="020B0604020202020204" pitchFamily="34" charset="0"/>
              </a:rPr>
              <a:t>Showing respect to adults and each other; Being polite and well behaved in the classroom and around school.</a:t>
            </a:r>
          </a:p>
          <a:p>
            <a:r>
              <a:rPr lang="en-GB" sz="2000" b="1">
                <a:solidFill>
                  <a:srgbClr val="002060"/>
                </a:solidFill>
                <a:latin typeface="Comic Sans MS" panose="030F0702030302020204" pitchFamily="66" charset="0"/>
                <a:cs typeface="Arial" panose="020B0604020202020204" pitchFamily="34" charset="0"/>
              </a:rPr>
              <a:t>Independence</a:t>
            </a:r>
          </a:p>
          <a:p>
            <a:pPr lvl="1"/>
            <a:r>
              <a:rPr lang="en-GB" sz="1800">
                <a:latin typeface="Comic Sans MS" panose="030F0702030302020204" pitchFamily="66" charset="0"/>
                <a:cs typeface="Arial" panose="020B0604020202020204" pitchFamily="34" charset="0"/>
              </a:rPr>
              <a:t>Being independent and motivated with learning.</a:t>
            </a:r>
          </a:p>
          <a:p>
            <a:r>
              <a:rPr lang="en-GB" sz="2000" b="1">
                <a:solidFill>
                  <a:srgbClr val="002060"/>
                </a:solidFill>
                <a:latin typeface="Comic Sans MS" panose="030F0702030302020204" pitchFamily="66" charset="0"/>
                <a:cs typeface="Arial" panose="020B0604020202020204" pitchFamily="34" charset="0"/>
              </a:rPr>
              <a:t>Determination</a:t>
            </a:r>
          </a:p>
          <a:p>
            <a:pPr lvl="1"/>
            <a:r>
              <a:rPr lang="en-GB" sz="1800">
                <a:latin typeface="Comic Sans MS" panose="030F0702030302020204" pitchFamily="66" charset="0"/>
                <a:cs typeface="Arial" panose="020B0604020202020204" pitchFamily="34" charset="0"/>
              </a:rPr>
              <a:t>Being determined and resilient learners; 100% effort at all times.</a:t>
            </a:r>
          </a:p>
          <a:p>
            <a:r>
              <a:rPr lang="en-GB" sz="2000" b="1">
                <a:solidFill>
                  <a:srgbClr val="002060"/>
                </a:solidFill>
                <a:latin typeface="Comic Sans MS" panose="030F0702030302020204" pitchFamily="66" charset="0"/>
                <a:cs typeface="Arial" panose="020B0604020202020204" pitchFamily="34" charset="0"/>
              </a:rPr>
              <a:t>Excellence</a:t>
            </a:r>
          </a:p>
          <a:p>
            <a:pPr lvl="1"/>
            <a:r>
              <a:rPr lang="en-GB" sz="1800">
                <a:latin typeface="Comic Sans MS" panose="030F0702030302020204" pitchFamily="66" charset="0"/>
                <a:cs typeface="Arial" panose="020B0604020202020204" pitchFamily="34" charset="0"/>
              </a:rPr>
              <a:t>Setting a good example to the rest of the school; Demonstrating excellence in behaviour, attitude and learning. </a:t>
            </a:r>
          </a:p>
        </p:txBody>
      </p:sp>
      <p:pic>
        <p:nvPicPr>
          <p:cNvPr id="5" name="Picture 4"/>
          <p:cNvPicPr>
            <a:picLocks noChangeAspect="1"/>
          </p:cNvPicPr>
          <p:nvPr/>
        </p:nvPicPr>
        <p:blipFill rotWithShape="1">
          <a:blip r:embed="rId2"/>
          <a:srcRect r="27451"/>
          <a:stretch/>
        </p:blipFill>
        <p:spPr>
          <a:xfrm>
            <a:off x="9335852" y="116632"/>
            <a:ext cx="2664296" cy="857840"/>
          </a:xfrm>
          <a:prstGeom prst="rect">
            <a:avLst/>
          </a:prstGeom>
        </p:spPr>
      </p:pic>
    </p:spTree>
    <p:extLst>
      <p:ext uri="{BB962C8B-B14F-4D97-AF65-F5344CB8AC3E}">
        <p14:creationId xmlns:p14="http://schemas.microsoft.com/office/powerpoint/2010/main" val="1855064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lumOff val="90000"/>
          </a:schemeClr>
        </a:solidFill>
        <a:effectLst/>
      </p:bgPr>
    </p:bg>
    <p:spTree>
      <p:nvGrpSpPr>
        <p:cNvPr id="1" name="">
          <a:extLst>
            <a:ext uri="{FF2B5EF4-FFF2-40B4-BE49-F238E27FC236}">
              <a16:creationId xmlns:a16="http://schemas.microsoft.com/office/drawing/2014/main" id="{9D5F56F3-E8B5-F31E-B722-A181F79B2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4CA7BF-B346-80B2-3437-D57A2A9F643F}"/>
              </a:ext>
            </a:extLst>
          </p:cNvPr>
          <p:cNvSpPr>
            <a:spLocks noGrp="1"/>
          </p:cNvSpPr>
          <p:nvPr>
            <p:ph type="title"/>
          </p:nvPr>
        </p:nvSpPr>
        <p:spPr>
          <a:xfrm>
            <a:off x="398188" y="314072"/>
            <a:ext cx="8596668" cy="1320800"/>
          </a:xfrm>
        </p:spPr>
        <p:txBody>
          <a:bodyPr>
            <a:normAutofit fontScale="90000"/>
          </a:bodyPr>
          <a:lstStyle/>
          <a:p>
            <a:pPr>
              <a:lnSpc>
                <a:spcPct val="120000"/>
              </a:lnSpc>
            </a:pPr>
            <a:r>
              <a:rPr lang="en-GB" sz="4900" b="1">
                <a:solidFill>
                  <a:srgbClr val="002060"/>
                </a:solidFill>
                <a:latin typeface="Comic Sans MS"/>
                <a:cs typeface="Arial"/>
              </a:rPr>
              <a:t>Behaviour Expectations</a:t>
            </a:r>
            <a:br>
              <a:rPr lang="en-GB" sz="4900" b="1">
                <a:solidFill>
                  <a:srgbClr val="002060"/>
                </a:solidFill>
                <a:latin typeface="Comic Sans MS"/>
                <a:cs typeface="Arial"/>
              </a:rPr>
            </a:br>
            <a:endParaRPr lang="en-GB" sz="2800">
              <a:solidFill>
                <a:srgbClr val="002060"/>
              </a:solidFill>
              <a:latin typeface="Comic Sans MS"/>
              <a:cs typeface="Arial"/>
            </a:endParaRPr>
          </a:p>
        </p:txBody>
      </p:sp>
      <p:sp>
        <p:nvSpPr>
          <p:cNvPr id="3" name="Content Placeholder 2">
            <a:extLst>
              <a:ext uri="{FF2B5EF4-FFF2-40B4-BE49-F238E27FC236}">
                <a16:creationId xmlns:a16="http://schemas.microsoft.com/office/drawing/2014/main" id="{7FF9E749-DBA6-2B13-96D4-A1EFDE04E119}"/>
              </a:ext>
            </a:extLst>
          </p:cNvPr>
          <p:cNvSpPr>
            <a:spLocks noGrp="1"/>
          </p:cNvSpPr>
          <p:nvPr>
            <p:ph idx="1"/>
          </p:nvPr>
        </p:nvSpPr>
        <p:spPr>
          <a:xfrm>
            <a:off x="651208" y="1840173"/>
            <a:ext cx="11540791" cy="4989094"/>
          </a:xfrm>
        </p:spPr>
        <p:txBody>
          <a:bodyPr vert="horz" lIns="91440" tIns="45720" rIns="91440" bIns="45720" rtlCol="0" anchor="t">
            <a:noAutofit/>
          </a:bodyPr>
          <a:lstStyle/>
          <a:p>
            <a:pPr marL="0" indent="0">
              <a:buNone/>
            </a:pPr>
            <a:r>
              <a:rPr lang="en-US" sz="2000">
                <a:solidFill>
                  <a:srgbClr val="002060"/>
                </a:solidFill>
                <a:latin typeface="Comic Sans MS" panose="030F0702030302020204" pitchFamily="66" charset="0"/>
                <a:cs typeface="Arial"/>
              </a:rPr>
              <a:t>As per our </a:t>
            </a:r>
            <a:r>
              <a:rPr lang="en-US" sz="2000" err="1">
                <a:solidFill>
                  <a:srgbClr val="002060"/>
                </a:solidFill>
                <a:latin typeface="Comic Sans MS" panose="030F0702030302020204" pitchFamily="66" charset="0"/>
                <a:cs typeface="Arial"/>
              </a:rPr>
              <a:t>behaviour</a:t>
            </a:r>
            <a:r>
              <a:rPr lang="en-US" sz="2000">
                <a:solidFill>
                  <a:srgbClr val="002060"/>
                </a:solidFill>
                <a:latin typeface="Comic Sans MS" panose="030F0702030302020204" pitchFamily="66" charset="0"/>
                <a:cs typeface="Arial"/>
              </a:rPr>
              <a:t> policy, we band </a:t>
            </a:r>
            <a:r>
              <a:rPr lang="en-US" sz="2000" err="1">
                <a:solidFill>
                  <a:srgbClr val="002060"/>
                </a:solidFill>
                <a:latin typeface="Comic Sans MS" panose="030F0702030302020204" pitchFamily="66" charset="0"/>
                <a:cs typeface="Arial"/>
              </a:rPr>
              <a:t>behaviour</a:t>
            </a:r>
            <a:r>
              <a:rPr lang="en-US" sz="2000">
                <a:solidFill>
                  <a:srgbClr val="002060"/>
                </a:solidFill>
                <a:latin typeface="Comic Sans MS" panose="030F0702030302020204" pitchFamily="66" charset="0"/>
                <a:cs typeface="Arial"/>
              </a:rPr>
              <a:t> accordingly. Whilst our approach is always restorative and preemptive, when we do encounter </a:t>
            </a:r>
            <a:r>
              <a:rPr lang="en-US" sz="2000" err="1">
                <a:solidFill>
                  <a:srgbClr val="002060"/>
                </a:solidFill>
                <a:latin typeface="Comic Sans MS" panose="030F0702030302020204" pitchFamily="66" charset="0"/>
                <a:cs typeface="Arial"/>
              </a:rPr>
              <a:t>behaviour</a:t>
            </a:r>
            <a:r>
              <a:rPr lang="en-US" sz="2000">
                <a:solidFill>
                  <a:srgbClr val="002060"/>
                </a:solidFill>
                <a:latin typeface="Comic Sans MS" panose="030F0702030302020204" pitchFamily="66" charset="0"/>
                <a:cs typeface="Arial"/>
              </a:rPr>
              <a:t> that doesn’t meet the high-expectations we have, the following measures/procedures are considered: </a:t>
            </a:r>
            <a:endParaRPr lang="en-US">
              <a:solidFill>
                <a:srgbClr val="002060"/>
              </a:solidFill>
              <a:latin typeface="Comic Sans MS" panose="030F0702030302020204" pitchFamily="66" charset="0"/>
            </a:endParaRPr>
          </a:p>
          <a:p>
            <a:pPr>
              <a:buFont typeface="Arial" charset="2"/>
              <a:buChar char="•"/>
            </a:pPr>
            <a:endParaRPr lang="en-US" sz="2000">
              <a:solidFill>
                <a:srgbClr val="002060"/>
              </a:solidFill>
              <a:latin typeface="Comic Sans MS" panose="030F0702030302020204" pitchFamily="66" charset="0"/>
              <a:cs typeface="Arial" panose="020B0604020202020204" pitchFamily="34" charset="0"/>
            </a:endParaRPr>
          </a:p>
          <a:p>
            <a:pPr>
              <a:buFont typeface="Arial" charset="2"/>
              <a:buChar char="•"/>
            </a:pPr>
            <a:r>
              <a:rPr lang="en-US" sz="2000">
                <a:solidFill>
                  <a:srgbClr val="002060"/>
                </a:solidFill>
                <a:latin typeface="Comic Sans MS" panose="030F0702030302020204" pitchFamily="66" charset="0"/>
                <a:cs typeface="Arial"/>
              </a:rPr>
              <a:t>A class </a:t>
            </a:r>
            <a:r>
              <a:rPr lang="en-US" sz="2000" err="1">
                <a:solidFill>
                  <a:srgbClr val="002060"/>
                </a:solidFill>
                <a:latin typeface="Comic Sans MS" panose="030F0702030302020204" pitchFamily="66" charset="0"/>
                <a:cs typeface="Arial"/>
              </a:rPr>
              <a:t>behaviour</a:t>
            </a:r>
            <a:r>
              <a:rPr lang="en-US" sz="2000">
                <a:solidFill>
                  <a:srgbClr val="002060"/>
                </a:solidFill>
                <a:latin typeface="Comic Sans MS" panose="030F0702030302020204" pitchFamily="66" charset="0"/>
                <a:cs typeface="Arial"/>
              </a:rPr>
              <a:t> chart is used – sunshine and ‘wow’, raincloud and ‘oh dear’. Each day is a new day.</a:t>
            </a:r>
          </a:p>
          <a:p>
            <a:pPr>
              <a:buFont typeface="Arial" charset="2"/>
              <a:buChar char="•"/>
            </a:pPr>
            <a:r>
              <a:rPr lang="en-US" sz="2000">
                <a:solidFill>
                  <a:srgbClr val="002060"/>
                </a:solidFill>
                <a:latin typeface="Comic Sans MS" panose="030F0702030302020204" pitchFamily="66" charset="0"/>
                <a:cs typeface="Arial"/>
              </a:rPr>
              <a:t>Age-appropriate sanctions are used – calm down time</a:t>
            </a:r>
            <a:endParaRPr lang="en-US" sz="2000">
              <a:solidFill>
                <a:srgbClr val="002060"/>
              </a:solidFill>
              <a:latin typeface="Comic Sans MS" panose="030F0702030302020204" pitchFamily="66" charset="0"/>
              <a:cs typeface="Arial" panose="020B0604020202020204" pitchFamily="34" charset="0"/>
            </a:endParaRPr>
          </a:p>
          <a:p>
            <a:pPr marL="0" indent="0">
              <a:buNone/>
            </a:pPr>
            <a:r>
              <a:rPr lang="en-US" sz="2000" err="1">
                <a:solidFill>
                  <a:srgbClr val="002060"/>
                </a:solidFill>
                <a:latin typeface="Comic Sans MS" panose="030F0702030302020204" pitchFamily="66" charset="0"/>
                <a:cs typeface="Arial"/>
              </a:rPr>
              <a:t>Behaviour</a:t>
            </a:r>
            <a:r>
              <a:rPr lang="en-US" sz="2000">
                <a:solidFill>
                  <a:srgbClr val="002060"/>
                </a:solidFill>
                <a:latin typeface="Comic Sans MS" panose="030F0702030302020204" pitchFamily="66" charset="0"/>
                <a:cs typeface="Arial"/>
              </a:rPr>
              <a:t> reported to parents at the end of the day. </a:t>
            </a:r>
            <a:endParaRPr lang="en-US" sz="2000">
              <a:solidFill>
                <a:srgbClr val="002060"/>
              </a:solidFill>
              <a:latin typeface="Comic Sans MS" panose="030F0702030302020204" pitchFamily="66" charset="0"/>
              <a:cs typeface="Arial" panose="020B0604020202020204" pitchFamily="34" charset="0"/>
            </a:endParaRPr>
          </a:p>
          <a:p>
            <a:pPr marL="0" indent="0">
              <a:buNone/>
            </a:pPr>
            <a:r>
              <a:rPr lang="en-US" sz="2000">
                <a:solidFill>
                  <a:srgbClr val="002060"/>
                </a:solidFill>
                <a:latin typeface="Comic Sans MS" panose="030F0702030302020204" pitchFamily="66" charset="0"/>
                <a:cs typeface="Arial"/>
              </a:rPr>
              <a:t>All unwanted </a:t>
            </a:r>
            <a:r>
              <a:rPr lang="en-US" sz="2000" err="1">
                <a:solidFill>
                  <a:srgbClr val="002060"/>
                </a:solidFill>
                <a:latin typeface="Comic Sans MS" panose="030F0702030302020204" pitchFamily="66" charset="0"/>
                <a:cs typeface="Arial"/>
              </a:rPr>
              <a:t>behaviour</a:t>
            </a:r>
            <a:r>
              <a:rPr lang="en-US" sz="2000">
                <a:solidFill>
                  <a:srgbClr val="002060"/>
                </a:solidFill>
                <a:latin typeface="Comic Sans MS" panose="030F0702030302020204" pitchFamily="66" charset="0"/>
                <a:cs typeface="Arial"/>
              </a:rPr>
              <a:t> is be taken seriously. Despite children’s developmental stages, ‘wanted’ </a:t>
            </a:r>
            <a:r>
              <a:rPr lang="en-US" sz="2000" err="1">
                <a:solidFill>
                  <a:srgbClr val="002060"/>
                </a:solidFill>
                <a:latin typeface="Comic Sans MS" panose="030F0702030302020204" pitchFamily="66" charset="0"/>
                <a:cs typeface="Arial"/>
              </a:rPr>
              <a:t>behaviour</a:t>
            </a:r>
            <a:r>
              <a:rPr lang="en-US" sz="2000">
                <a:solidFill>
                  <a:srgbClr val="002060"/>
                </a:solidFill>
                <a:latin typeface="Comic Sans MS" panose="030F0702030302020204" pitchFamily="66" charset="0"/>
                <a:cs typeface="Arial"/>
              </a:rPr>
              <a:t> needs to be reinforced.</a:t>
            </a:r>
          </a:p>
          <a:p>
            <a:pPr>
              <a:buFont typeface="Arial" charset="2"/>
              <a:buChar char="•"/>
            </a:pPr>
            <a:endParaRPr lang="en-GB">
              <a:latin typeface="Comic Sans MS"/>
              <a:cs typeface="Arial"/>
            </a:endParaRPr>
          </a:p>
        </p:txBody>
      </p:sp>
      <p:pic>
        <p:nvPicPr>
          <p:cNvPr id="5" name="Picture 4">
            <a:extLst>
              <a:ext uri="{FF2B5EF4-FFF2-40B4-BE49-F238E27FC236}">
                <a16:creationId xmlns:a16="http://schemas.microsoft.com/office/drawing/2014/main" id="{CF764414-50CE-99B1-089F-8D538DA1F953}"/>
              </a:ext>
            </a:extLst>
          </p:cNvPr>
          <p:cNvPicPr>
            <a:picLocks noChangeAspect="1"/>
          </p:cNvPicPr>
          <p:nvPr/>
        </p:nvPicPr>
        <p:blipFill rotWithShape="1">
          <a:blip r:embed="rId2"/>
          <a:srcRect r="27451"/>
          <a:stretch/>
        </p:blipFill>
        <p:spPr>
          <a:xfrm>
            <a:off x="9335852" y="116632"/>
            <a:ext cx="2664296" cy="857840"/>
          </a:xfrm>
          <a:prstGeom prst="rect">
            <a:avLst/>
          </a:prstGeom>
        </p:spPr>
      </p:pic>
    </p:spTree>
    <p:extLst>
      <p:ext uri="{BB962C8B-B14F-4D97-AF65-F5344CB8AC3E}">
        <p14:creationId xmlns:p14="http://schemas.microsoft.com/office/powerpoint/2010/main" val="1612636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046" y="2120338"/>
            <a:ext cx="8596668" cy="4330208"/>
          </a:xfrm>
        </p:spPr>
        <p:txBody>
          <a:bodyPr vert="horz" lIns="91440" tIns="45720" rIns="91440" bIns="45720" rtlCol="0" anchor="t">
            <a:normAutofit fontScale="92500" lnSpcReduction="10000"/>
          </a:bodyPr>
          <a:lstStyle/>
          <a:p>
            <a:pPr>
              <a:lnSpc>
                <a:spcPct val="160000"/>
              </a:lnSpc>
            </a:pPr>
            <a:r>
              <a:rPr lang="en-GB" sz="2800">
                <a:solidFill>
                  <a:srgbClr val="002060"/>
                </a:solidFill>
                <a:latin typeface="Comic Sans MS"/>
                <a:cs typeface="Arial"/>
              </a:rPr>
              <a:t>Verbal praise</a:t>
            </a:r>
          </a:p>
          <a:p>
            <a:pPr>
              <a:lnSpc>
                <a:spcPct val="160000"/>
              </a:lnSpc>
            </a:pPr>
            <a:r>
              <a:rPr lang="en-GB" sz="2800">
                <a:solidFill>
                  <a:srgbClr val="002060"/>
                </a:solidFill>
                <a:latin typeface="Comic Sans MS"/>
                <a:cs typeface="Arial"/>
              </a:rPr>
              <a:t>PRIDE Points &amp; PRIDE Rewards</a:t>
            </a:r>
          </a:p>
          <a:p>
            <a:pPr lvl="1">
              <a:lnSpc>
                <a:spcPct val="160000"/>
              </a:lnSpc>
            </a:pPr>
            <a:r>
              <a:rPr lang="en-US" sz="2400">
                <a:solidFill>
                  <a:srgbClr val="002060"/>
                </a:solidFill>
                <a:latin typeface="Comic Sans MS"/>
                <a:cs typeface="Arial"/>
              </a:rPr>
              <a:t>Reward equipment at playtime</a:t>
            </a:r>
            <a:endParaRPr lang="en-GB" sz="2400">
              <a:solidFill>
                <a:srgbClr val="002060"/>
              </a:solidFill>
              <a:latin typeface="Comic Sans MS"/>
              <a:cs typeface="Arial"/>
            </a:endParaRPr>
          </a:p>
          <a:p>
            <a:pPr lvl="1">
              <a:lnSpc>
                <a:spcPct val="160000"/>
              </a:lnSpc>
            </a:pPr>
            <a:r>
              <a:rPr lang="en-GB" sz="2400">
                <a:solidFill>
                  <a:srgbClr val="002060"/>
                </a:solidFill>
                <a:latin typeface="Comic Sans MS"/>
              </a:rPr>
              <a:t>Non-uniform days – house PRIDE winners</a:t>
            </a:r>
          </a:p>
          <a:p>
            <a:pPr>
              <a:lnSpc>
                <a:spcPct val="160000"/>
              </a:lnSpc>
            </a:pPr>
            <a:r>
              <a:rPr lang="en-GB" sz="2800">
                <a:solidFill>
                  <a:srgbClr val="002060"/>
                </a:solidFill>
                <a:latin typeface="Comic Sans MS"/>
                <a:cs typeface="Arial"/>
              </a:rPr>
              <a:t>Certificates in Celebration Assembly</a:t>
            </a:r>
          </a:p>
          <a:p>
            <a:pPr>
              <a:lnSpc>
                <a:spcPct val="160000"/>
              </a:lnSpc>
            </a:pPr>
            <a:r>
              <a:rPr lang="en-GB" sz="2800">
                <a:solidFill>
                  <a:srgbClr val="002060"/>
                </a:solidFill>
                <a:latin typeface="Comic Sans MS"/>
                <a:cs typeface="Arial"/>
              </a:rPr>
              <a:t>Prizes e.g. Books for 30 reads</a:t>
            </a:r>
            <a:endParaRPr lang="en-GB" sz="2800">
              <a:solidFill>
                <a:srgbClr val="002060"/>
              </a:solidFill>
              <a:latin typeface="Comic Sans MS" panose="030F0702030302020204" pitchFamily="66" charset="0"/>
              <a:cs typeface="Arial" panose="020B0604020202020204" pitchFamily="34" charset="0"/>
            </a:endParaRPr>
          </a:p>
          <a:p>
            <a:pPr>
              <a:lnSpc>
                <a:spcPct val="160000"/>
              </a:lnSpc>
            </a:pPr>
            <a:endParaRPr lang="en-GB" sz="2800">
              <a:solidFill>
                <a:srgbClr val="002060"/>
              </a:solidFill>
              <a:latin typeface="Comic Sans MS" panose="030F0702030302020204" pitchFamily="66" charset="0"/>
              <a:cs typeface="Arial" panose="020B0604020202020204" pitchFamily="34" charset="0"/>
            </a:endParaRPr>
          </a:p>
        </p:txBody>
      </p:sp>
      <p:pic>
        <p:nvPicPr>
          <p:cNvPr id="7" name="Picture 6"/>
          <p:cNvPicPr>
            <a:picLocks noChangeAspect="1"/>
          </p:cNvPicPr>
          <p:nvPr/>
        </p:nvPicPr>
        <p:blipFill rotWithShape="1">
          <a:blip r:embed="rId2"/>
          <a:srcRect r="27451"/>
          <a:stretch/>
        </p:blipFill>
        <p:spPr>
          <a:xfrm>
            <a:off x="9335852" y="116632"/>
            <a:ext cx="2664296" cy="857840"/>
          </a:xfrm>
          <a:prstGeom prst="rect">
            <a:avLst/>
          </a:prstGeom>
        </p:spPr>
      </p:pic>
      <p:sp>
        <p:nvSpPr>
          <p:cNvPr id="6" name="Title 1">
            <a:extLst>
              <a:ext uri="{FF2B5EF4-FFF2-40B4-BE49-F238E27FC236}">
                <a16:creationId xmlns:a16="http://schemas.microsoft.com/office/drawing/2014/main" id="{6DA4C21A-A067-C75A-CBAD-D2931E05F2BC}"/>
              </a:ext>
            </a:extLst>
          </p:cNvPr>
          <p:cNvSpPr txBox="1">
            <a:spLocks/>
          </p:cNvSpPr>
          <p:nvPr/>
        </p:nvSpPr>
        <p:spPr>
          <a:xfrm>
            <a:off x="572046" y="407454"/>
            <a:ext cx="8596668" cy="1320800"/>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pPr>
            <a:r>
              <a:rPr lang="en-GB" sz="4400" b="1">
                <a:solidFill>
                  <a:srgbClr val="002060"/>
                </a:solidFill>
                <a:latin typeface="Comic Sans MS"/>
                <a:cs typeface="Arial"/>
              </a:rPr>
              <a:t>Rewards </a:t>
            </a:r>
            <a:r>
              <a:rPr lang="en-GB" sz="4400" b="1">
                <a:solidFill>
                  <a:srgbClr val="002060"/>
                </a:solidFill>
                <a:latin typeface="Comic Sans MS"/>
              </a:rPr>
              <a:t>at Staplehurst</a:t>
            </a:r>
            <a:br>
              <a:rPr lang="en-GB" sz="4000">
                <a:latin typeface="Comic Sans MS" panose="030F0702030302020204" pitchFamily="66" charset="0"/>
                <a:cs typeface="Arial" panose="020B0604020202020204" pitchFamily="34" charset="0"/>
              </a:rPr>
            </a:br>
            <a:endParaRPr lang="en-GB" sz="2800">
              <a:solidFill>
                <a:srgbClr val="002060"/>
              </a:solidFill>
              <a:latin typeface="Comic Sans MS"/>
              <a:cs typeface="Arial"/>
            </a:endParaRPr>
          </a:p>
        </p:txBody>
      </p:sp>
    </p:spTree>
    <p:extLst>
      <p:ext uri="{BB962C8B-B14F-4D97-AF65-F5344CB8AC3E}">
        <p14:creationId xmlns:p14="http://schemas.microsoft.com/office/powerpoint/2010/main" val="258689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lumOff val="90000"/>
          </a:schemeClr>
        </a:solidFill>
        <a:effectLst/>
      </p:bgPr>
    </p:bg>
    <p:spTree>
      <p:nvGrpSpPr>
        <p:cNvPr id="1" name="">
          <a:extLst>
            <a:ext uri="{FF2B5EF4-FFF2-40B4-BE49-F238E27FC236}">
              <a16:creationId xmlns:a16="http://schemas.microsoft.com/office/drawing/2014/main" id="{F507113B-B1F3-9F86-4BA1-71A98BE197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9DFA74-EDC1-6D77-AFE3-EA60CCD2004C}"/>
              </a:ext>
            </a:extLst>
          </p:cNvPr>
          <p:cNvSpPr>
            <a:spLocks noGrp="1"/>
          </p:cNvSpPr>
          <p:nvPr>
            <p:ph type="title"/>
          </p:nvPr>
        </p:nvSpPr>
        <p:spPr>
          <a:xfrm>
            <a:off x="398188" y="314072"/>
            <a:ext cx="8596668" cy="1320800"/>
          </a:xfrm>
        </p:spPr>
        <p:txBody>
          <a:bodyPr>
            <a:normAutofit/>
          </a:bodyPr>
          <a:lstStyle/>
          <a:p>
            <a:pPr>
              <a:lnSpc>
                <a:spcPct val="120000"/>
              </a:lnSpc>
            </a:pPr>
            <a:r>
              <a:rPr lang="en-GB" sz="4900" b="1">
                <a:solidFill>
                  <a:srgbClr val="002060"/>
                </a:solidFill>
                <a:latin typeface="Comic Sans MS"/>
                <a:cs typeface="Arial"/>
              </a:rPr>
              <a:t>Home Learning</a:t>
            </a:r>
            <a:r>
              <a:rPr lang="en-GB" sz="2800">
                <a:solidFill>
                  <a:srgbClr val="002060"/>
                </a:solidFill>
                <a:latin typeface="Comic Sans MS"/>
                <a:cs typeface="Arial"/>
              </a:rPr>
              <a:t> </a:t>
            </a:r>
          </a:p>
        </p:txBody>
      </p:sp>
      <p:sp>
        <p:nvSpPr>
          <p:cNvPr id="3" name="Content Placeholder 2">
            <a:extLst>
              <a:ext uri="{FF2B5EF4-FFF2-40B4-BE49-F238E27FC236}">
                <a16:creationId xmlns:a16="http://schemas.microsoft.com/office/drawing/2014/main" id="{E1850F5D-1B6A-9346-44E7-45CEA20C001E}"/>
              </a:ext>
            </a:extLst>
          </p:cNvPr>
          <p:cNvSpPr>
            <a:spLocks noGrp="1"/>
          </p:cNvSpPr>
          <p:nvPr>
            <p:ph idx="1"/>
          </p:nvPr>
        </p:nvSpPr>
        <p:spPr>
          <a:xfrm>
            <a:off x="651208" y="1840173"/>
            <a:ext cx="11540791" cy="4989094"/>
          </a:xfrm>
        </p:spPr>
        <p:txBody>
          <a:bodyPr vert="horz" lIns="91440" tIns="45720" rIns="91440" bIns="45720" rtlCol="0" anchor="t">
            <a:noAutofit/>
          </a:bodyPr>
          <a:lstStyle/>
          <a:p>
            <a:pPr>
              <a:buFont typeface="Wingdings 3"/>
              <a:buChar char=""/>
            </a:pPr>
            <a:r>
              <a:rPr lang="en-GB" sz="2400">
                <a:solidFill>
                  <a:srgbClr val="002060"/>
                </a:solidFill>
                <a:latin typeface="Comic Sans MS" panose="030F0702030302020204" pitchFamily="66" charset="0"/>
                <a:cs typeface="Arial"/>
              </a:rPr>
              <a:t>Children will be given a reading log to record their home reading. Please read with your child daily.</a:t>
            </a:r>
          </a:p>
          <a:p>
            <a:pPr>
              <a:buFont typeface="Wingdings 3"/>
              <a:buChar char=""/>
            </a:pPr>
            <a:r>
              <a:rPr lang="en-GB" sz="2400">
                <a:solidFill>
                  <a:srgbClr val="002060"/>
                </a:solidFill>
                <a:latin typeface="Comic Sans MS" panose="030F0702030302020204" pitchFamily="66" charset="0"/>
                <a:cs typeface="Arial"/>
              </a:rPr>
              <a:t>Reading logs should be sent into school every day.</a:t>
            </a:r>
          </a:p>
          <a:p>
            <a:pPr>
              <a:buFont typeface="Wingdings 3"/>
              <a:buChar char=""/>
            </a:pPr>
            <a:r>
              <a:rPr lang="en-GB" sz="2400">
                <a:solidFill>
                  <a:srgbClr val="002060"/>
                </a:solidFill>
                <a:latin typeface="Comic Sans MS" panose="030F0702030302020204" pitchFamily="66" charset="0"/>
                <a:cs typeface="Arial"/>
              </a:rPr>
              <a:t>Phonics cards sent home to practise</a:t>
            </a:r>
          </a:p>
          <a:p>
            <a:pPr>
              <a:buFont typeface="Wingdings 3"/>
              <a:buChar char=""/>
            </a:pPr>
            <a:r>
              <a:rPr lang="en-GB" sz="2400">
                <a:solidFill>
                  <a:srgbClr val="002060"/>
                </a:solidFill>
                <a:latin typeface="Comic Sans MS" panose="030F0702030302020204" pitchFamily="66" charset="0"/>
                <a:cs typeface="Arial"/>
              </a:rPr>
              <a:t>Reading logs will be checked and books changed twice weekly – Tuesdays and Fridays.</a:t>
            </a:r>
            <a:endParaRPr lang="en-US" sz="2400">
              <a:solidFill>
                <a:srgbClr val="002060"/>
              </a:solidFill>
              <a:latin typeface="Comic Sans MS" panose="030F0702030302020204" pitchFamily="66" charset="0"/>
              <a:cs typeface="Arial"/>
            </a:endParaRPr>
          </a:p>
          <a:p>
            <a:pPr>
              <a:buFont typeface="Wingdings 3"/>
              <a:buChar char=""/>
            </a:pPr>
            <a:r>
              <a:rPr lang="en-GB" sz="2400">
                <a:solidFill>
                  <a:srgbClr val="002060"/>
                </a:solidFill>
                <a:latin typeface="Comic Sans MS" panose="030F0702030302020204" pitchFamily="66" charset="0"/>
                <a:cs typeface="Arial"/>
              </a:rPr>
              <a:t>The children will bring home a library book for you to share, weekly.</a:t>
            </a:r>
            <a:endParaRPr lang="en-US" sz="2400">
              <a:solidFill>
                <a:srgbClr val="002060"/>
              </a:solidFill>
              <a:latin typeface="Comic Sans MS" panose="030F0702030302020204" pitchFamily="66" charset="0"/>
              <a:cs typeface="Arial"/>
            </a:endParaRPr>
          </a:p>
          <a:p>
            <a:pPr>
              <a:buFont typeface="Wingdings 3"/>
              <a:buChar char=""/>
            </a:pPr>
            <a:r>
              <a:rPr lang="en-GB" sz="2400">
                <a:solidFill>
                  <a:srgbClr val="002060"/>
                </a:solidFill>
                <a:latin typeface="Comic Sans MS" panose="030F0702030302020204" pitchFamily="66" charset="0"/>
                <a:cs typeface="Arial"/>
              </a:rPr>
              <a:t>Home learning is sent home on Friday and should be returned by the following Friday. </a:t>
            </a:r>
          </a:p>
          <a:p>
            <a:pPr marL="0" indent="0">
              <a:buNone/>
            </a:pPr>
            <a:endParaRPr lang="en-US" sz="2000">
              <a:solidFill>
                <a:srgbClr val="000000"/>
              </a:solidFill>
              <a:latin typeface="Arial"/>
              <a:cs typeface="Arial"/>
            </a:endParaRPr>
          </a:p>
        </p:txBody>
      </p:sp>
      <p:pic>
        <p:nvPicPr>
          <p:cNvPr id="5" name="Picture 4">
            <a:extLst>
              <a:ext uri="{FF2B5EF4-FFF2-40B4-BE49-F238E27FC236}">
                <a16:creationId xmlns:a16="http://schemas.microsoft.com/office/drawing/2014/main" id="{6BD077BD-B1DC-C6F6-A4D0-9337860FC436}"/>
              </a:ext>
            </a:extLst>
          </p:cNvPr>
          <p:cNvPicPr>
            <a:picLocks noChangeAspect="1"/>
          </p:cNvPicPr>
          <p:nvPr/>
        </p:nvPicPr>
        <p:blipFill rotWithShape="1">
          <a:blip r:embed="rId2"/>
          <a:srcRect r="27451"/>
          <a:stretch/>
        </p:blipFill>
        <p:spPr>
          <a:xfrm>
            <a:off x="9335852" y="116632"/>
            <a:ext cx="2664296" cy="857840"/>
          </a:xfrm>
          <a:prstGeom prst="rect">
            <a:avLst/>
          </a:prstGeom>
        </p:spPr>
      </p:pic>
    </p:spTree>
    <p:extLst>
      <p:ext uri="{BB962C8B-B14F-4D97-AF65-F5344CB8AC3E}">
        <p14:creationId xmlns:p14="http://schemas.microsoft.com/office/powerpoint/2010/main" val="2090954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4912" y="631747"/>
            <a:ext cx="8596668" cy="1320800"/>
          </a:xfrm>
        </p:spPr>
        <p:txBody>
          <a:bodyPr>
            <a:normAutofit/>
          </a:bodyPr>
          <a:lstStyle/>
          <a:p>
            <a:r>
              <a:rPr lang="en-GB" sz="4400" b="1">
                <a:solidFill>
                  <a:srgbClr val="002060"/>
                </a:solidFill>
                <a:latin typeface="Comic Sans MS" panose="030F0702030302020204" pitchFamily="66" charset="0"/>
                <a:cs typeface="Arial" panose="020B0604020202020204" pitchFamily="34" charset="0"/>
              </a:rPr>
              <a:t>Attendance</a:t>
            </a:r>
          </a:p>
        </p:txBody>
      </p:sp>
      <p:sp>
        <p:nvSpPr>
          <p:cNvPr id="3" name="Content Placeholder 2"/>
          <p:cNvSpPr>
            <a:spLocks noGrp="1"/>
          </p:cNvSpPr>
          <p:nvPr>
            <p:ph idx="1"/>
          </p:nvPr>
        </p:nvSpPr>
        <p:spPr>
          <a:xfrm>
            <a:off x="454912" y="1377994"/>
            <a:ext cx="11282176" cy="5220514"/>
          </a:xfrm>
        </p:spPr>
        <p:txBody>
          <a:bodyPr vert="horz" lIns="91440" tIns="45720" rIns="91440" bIns="45720" rtlCol="0" anchor="t">
            <a:normAutofit lnSpcReduction="10000"/>
          </a:bodyPr>
          <a:lstStyle/>
          <a:p>
            <a:pPr marL="0" indent="0">
              <a:buNone/>
            </a:pPr>
            <a:r>
              <a:rPr lang="en-US" sz="2400">
                <a:solidFill>
                  <a:srgbClr val="002060"/>
                </a:solidFill>
                <a:latin typeface="Comic Sans MS"/>
                <a:cs typeface="Arial"/>
              </a:rPr>
              <a:t>It is essential to be in as much as possible to </a:t>
            </a:r>
            <a:r>
              <a:rPr lang="en-US" sz="2400" err="1">
                <a:solidFill>
                  <a:srgbClr val="002060"/>
                </a:solidFill>
                <a:latin typeface="Comic Sans MS"/>
                <a:cs typeface="Arial"/>
              </a:rPr>
              <a:t>maximise</a:t>
            </a:r>
            <a:r>
              <a:rPr lang="en-US" sz="2400">
                <a:solidFill>
                  <a:srgbClr val="002060"/>
                </a:solidFill>
                <a:latin typeface="Comic Sans MS"/>
                <a:cs typeface="Arial"/>
              </a:rPr>
              <a:t> learning and give children the best chances at success and integration.  </a:t>
            </a:r>
          </a:p>
          <a:p>
            <a:endParaRPr lang="en-US" sz="2400">
              <a:solidFill>
                <a:srgbClr val="002060"/>
              </a:solidFill>
              <a:latin typeface="Comic Sans MS" panose="030F0702030302020204" pitchFamily="66" charset="0"/>
              <a:cs typeface="Arial" panose="020B0604020202020204" pitchFamily="34" charset="0"/>
            </a:endParaRPr>
          </a:p>
          <a:p>
            <a:endParaRPr lang="en-US" sz="2400">
              <a:solidFill>
                <a:srgbClr val="002060"/>
              </a:solidFill>
              <a:latin typeface="Comic Sans MS" panose="030F0702030302020204" pitchFamily="66" charset="0"/>
              <a:cs typeface="Arial" panose="020B0604020202020204" pitchFamily="34" charset="0"/>
            </a:endParaRPr>
          </a:p>
          <a:p>
            <a:pPr marL="0" indent="0">
              <a:buNone/>
            </a:pPr>
            <a:endParaRPr lang="en-US" sz="2400">
              <a:solidFill>
                <a:srgbClr val="002060"/>
              </a:solidFill>
              <a:latin typeface="Comic Sans MS" panose="030F0702030302020204" pitchFamily="66" charset="0"/>
              <a:cs typeface="Arial" panose="020B0604020202020204" pitchFamily="34" charset="0"/>
            </a:endParaRPr>
          </a:p>
          <a:p>
            <a:pPr marL="0" indent="0">
              <a:buNone/>
            </a:pPr>
            <a:endParaRPr lang="en-US" sz="2400">
              <a:solidFill>
                <a:srgbClr val="002060"/>
              </a:solidFill>
              <a:latin typeface="Comic Sans MS" panose="030F0702030302020204" pitchFamily="66" charset="0"/>
              <a:cs typeface="Arial" panose="020B0604020202020204" pitchFamily="34" charset="0"/>
            </a:endParaRPr>
          </a:p>
          <a:p>
            <a:pPr marL="0" indent="0">
              <a:buNone/>
            </a:pPr>
            <a:endParaRPr lang="en-GB" sz="2400">
              <a:solidFill>
                <a:srgbClr val="002060"/>
              </a:solidFill>
              <a:latin typeface="Comic Sans MS" panose="030F0702030302020204" pitchFamily="66" charset="0"/>
              <a:cs typeface="Arial" panose="020B0604020202020204" pitchFamily="34" charset="0"/>
            </a:endParaRPr>
          </a:p>
          <a:p>
            <a:pPr fontAlgn="base"/>
            <a:r>
              <a:rPr lang="en-GB">
                <a:solidFill>
                  <a:srgbClr val="002060"/>
                </a:solidFill>
                <a:latin typeface="Comic Sans MS" panose="030F0702030302020204" pitchFamily="66" charset="0"/>
              </a:rPr>
              <a:t>Excellent attendance 100%</a:t>
            </a:r>
            <a:r>
              <a:rPr lang="en-US">
                <a:solidFill>
                  <a:srgbClr val="002060"/>
                </a:solidFill>
                <a:latin typeface="Comic Sans MS" panose="030F0702030302020204" pitchFamily="66" charset="0"/>
              </a:rPr>
              <a:t>​</a:t>
            </a:r>
          </a:p>
          <a:p>
            <a:pPr fontAlgn="base"/>
            <a:r>
              <a:rPr lang="en-GB">
                <a:solidFill>
                  <a:srgbClr val="002060"/>
                </a:solidFill>
                <a:latin typeface="Comic Sans MS" panose="030F0702030302020204" pitchFamily="66" charset="0"/>
              </a:rPr>
              <a:t>Good attendance Above 97%</a:t>
            </a:r>
            <a:r>
              <a:rPr lang="en-US">
                <a:solidFill>
                  <a:srgbClr val="002060"/>
                </a:solidFill>
                <a:latin typeface="Comic Sans MS" panose="030F0702030302020204" pitchFamily="66" charset="0"/>
              </a:rPr>
              <a:t>​</a:t>
            </a:r>
          </a:p>
          <a:p>
            <a:pPr fontAlgn="base"/>
            <a:r>
              <a:rPr lang="en-GB">
                <a:solidFill>
                  <a:srgbClr val="002060"/>
                </a:solidFill>
                <a:latin typeface="Comic Sans MS" panose="030F0702030302020204" pitchFamily="66" charset="0"/>
              </a:rPr>
              <a:t>Satisfactory attendance at 97%</a:t>
            </a:r>
            <a:r>
              <a:rPr lang="en-US">
                <a:solidFill>
                  <a:srgbClr val="002060"/>
                </a:solidFill>
                <a:latin typeface="Comic Sans MS" panose="030F0702030302020204" pitchFamily="66" charset="0"/>
              </a:rPr>
              <a:t>​</a:t>
            </a:r>
          </a:p>
          <a:p>
            <a:pPr fontAlgn="base"/>
            <a:r>
              <a:rPr lang="en-GB">
                <a:solidFill>
                  <a:srgbClr val="002060"/>
                </a:solidFill>
                <a:latin typeface="Comic Sans MS" panose="030F0702030302020204" pitchFamily="66" charset="0"/>
              </a:rPr>
              <a:t>Unsatisfactory attendance below 97%</a:t>
            </a:r>
            <a:r>
              <a:rPr lang="en-US">
                <a:solidFill>
                  <a:srgbClr val="002060"/>
                </a:solidFill>
                <a:latin typeface="Comic Sans MS" panose="030F0702030302020204" pitchFamily="66" charset="0"/>
              </a:rPr>
              <a:t>​</a:t>
            </a:r>
          </a:p>
          <a:p>
            <a:pPr fontAlgn="base"/>
            <a:r>
              <a:rPr lang="en-GB">
                <a:solidFill>
                  <a:srgbClr val="002060"/>
                </a:solidFill>
                <a:latin typeface="Comic Sans MS" panose="030F0702030302020204" pitchFamily="66" charset="0"/>
              </a:rPr>
              <a:t>Please inform school office if your child is going to be absent</a:t>
            </a:r>
            <a:r>
              <a:rPr lang="en-US">
                <a:solidFill>
                  <a:srgbClr val="002060"/>
                </a:solidFill>
              </a:rPr>
              <a:t>​</a:t>
            </a:r>
          </a:p>
          <a:p>
            <a:pPr fontAlgn="base"/>
            <a:endParaRPr lang="en-GB"/>
          </a:p>
        </p:txBody>
      </p:sp>
      <p:pic>
        <p:nvPicPr>
          <p:cNvPr id="4" name="Picture 3"/>
          <p:cNvPicPr>
            <a:picLocks noChangeAspect="1"/>
          </p:cNvPicPr>
          <p:nvPr/>
        </p:nvPicPr>
        <p:blipFill rotWithShape="1">
          <a:blip r:embed="rId2"/>
          <a:srcRect r="27451"/>
          <a:stretch/>
        </p:blipFill>
        <p:spPr>
          <a:xfrm>
            <a:off x="9335852" y="116632"/>
            <a:ext cx="2664296" cy="857840"/>
          </a:xfrm>
          <a:prstGeom prst="rect">
            <a:avLst/>
          </a:prstGeom>
        </p:spPr>
      </p:pic>
      <p:sp>
        <p:nvSpPr>
          <p:cNvPr id="7" name="TextBox 6">
            <a:extLst>
              <a:ext uri="{FF2B5EF4-FFF2-40B4-BE49-F238E27FC236}">
                <a16:creationId xmlns:a16="http://schemas.microsoft.com/office/drawing/2014/main" id="{9D9B19E3-421F-DF2C-7860-1D604A006606}"/>
              </a:ext>
            </a:extLst>
          </p:cNvPr>
          <p:cNvSpPr txBox="1"/>
          <p:nvPr/>
        </p:nvSpPr>
        <p:spPr>
          <a:xfrm>
            <a:off x="1729212" y="2554100"/>
            <a:ext cx="8356348" cy="1477328"/>
          </a:xfrm>
          <a:prstGeom prst="rect">
            <a:avLst/>
          </a:prstGeom>
          <a:noFill/>
        </p:spPr>
        <p:txBody>
          <a:bodyPr wrap="square">
            <a:spAutoFit/>
          </a:bodyPr>
          <a:lstStyle/>
          <a:p>
            <a:r>
              <a:rPr lang="en-US" sz="1800" b="0" i="0" u="none" strike="noStrike">
                <a:solidFill>
                  <a:srgbClr val="002060"/>
                </a:solidFill>
                <a:effectLst/>
                <a:latin typeface="Comic Sans MS" panose="030F0702030302020204" pitchFamily="66" charset="0"/>
              </a:rPr>
              <a:t>Staplehurst school is committed to the continuous raising of achievement of all our pupils. Regular attendance is critical if our pupils are to be successful and benefit from the opportunities presented to them……Good attendance is fundamental to a successful and fulfilling school experience. (Staplehurst School Attendance policy)</a:t>
            </a:r>
            <a:r>
              <a:rPr lang="en-US" sz="1800" b="0" i="0">
                <a:solidFill>
                  <a:srgbClr val="002060"/>
                </a:solidFill>
                <a:effectLst/>
                <a:latin typeface="Comic Sans MS" panose="030F0702030302020204" pitchFamily="66" charset="0"/>
              </a:rPr>
              <a:t>​</a:t>
            </a:r>
            <a:endParaRPr lang="en-GB">
              <a:solidFill>
                <a:srgbClr val="002060"/>
              </a:solidFill>
              <a:latin typeface="Comic Sans MS" panose="030F0702030302020204" pitchFamily="66" charset="0"/>
            </a:endParaRPr>
          </a:p>
        </p:txBody>
      </p:sp>
    </p:spTree>
    <p:extLst>
      <p:ext uri="{BB962C8B-B14F-4D97-AF65-F5344CB8AC3E}">
        <p14:creationId xmlns:p14="http://schemas.microsoft.com/office/powerpoint/2010/main" val="123940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lumOff val="90000"/>
          </a:schemeClr>
        </a:solidFill>
        <a:effectLst/>
      </p:bgPr>
    </p:bg>
    <p:spTree>
      <p:nvGrpSpPr>
        <p:cNvPr id="1" name="">
          <a:extLst>
            <a:ext uri="{FF2B5EF4-FFF2-40B4-BE49-F238E27FC236}">
              <a16:creationId xmlns:a16="http://schemas.microsoft.com/office/drawing/2014/main" id="{27613941-E969-7BD4-3D2B-F16C7731DC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921F98-B998-A888-CAB6-7EC020210382}"/>
              </a:ext>
            </a:extLst>
          </p:cNvPr>
          <p:cNvSpPr>
            <a:spLocks noGrp="1"/>
          </p:cNvSpPr>
          <p:nvPr>
            <p:ph type="title"/>
          </p:nvPr>
        </p:nvSpPr>
        <p:spPr>
          <a:xfrm>
            <a:off x="454912" y="631747"/>
            <a:ext cx="8596668" cy="1320800"/>
          </a:xfrm>
        </p:spPr>
        <p:txBody>
          <a:bodyPr>
            <a:normAutofit/>
          </a:bodyPr>
          <a:lstStyle/>
          <a:p>
            <a:r>
              <a:rPr lang="en-GB" sz="4400" b="1">
                <a:solidFill>
                  <a:srgbClr val="002060"/>
                </a:solidFill>
                <a:latin typeface="Comic Sans MS" panose="030F0702030302020204" pitchFamily="66" charset="0"/>
                <a:cs typeface="Arial" panose="020B0604020202020204" pitchFamily="34" charset="0"/>
              </a:rPr>
              <a:t>Punctuality</a:t>
            </a:r>
          </a:p>
        </p:txBody>
      </p:sp>
      <p:sp>
        <p:nvSpPr>
          <p:cNvPr id="3" name="Content Placeholder 2">
            <a:extLst>
              <a:ext uri="{FF2B5EF4-FFF2-40B4-BE49-F238E27FC236}">
                <a16:creationId xmlns:a16="http://schemas.microsoft.com/office/drawing/2014/main" id="{6F2F97A5-7BFC-517C-879D-1D3BFFC5EF8A}"/>
              </a:ext>
            </a:extLst>
          </p:cNvPr>
          <p:cNvSpPr>
            <a:spLocks noGrp="1"/>
          </p:cNvSpPr>
          <p:nvPr>
            <p:ph idx="1"/>
          </p:nvPr>
        </p:nvSpPr>
        <p:spPr>
          <a:xfrm>
            <a:off x="454912" y="1377994"/>
            <a:ext cx="11282176" cy="5220514"/>
          </a:xfrm>
        </p:spPr>
        <p:txBody>
          <a:bodyPr vert="horz" lIns="91440" tIns="45720" rIns="91440" bIns="45720" rtlCol="0" anchor="t">
            <a:normAutofit/>
          </a:bodyPr>
          <a:lstStyle/>
          <a:p>
            <a:pPr marL="0" indent="0" fontAlgn="base">
              <a:buNone/>
            </a:pPr>
            <a:endParaRPr lang="en-GB" b="1">
              <a:solidFill>
                <a:srgbClr val="002060"/>
              </a:solidFill>
            </a:endParaRPr>
          </a:p>
          <a:p>
            <a:pPr marL="0" indent="0" fontAlgn="base">
              <a:buNone/>
            </a:pPr>
            <a:r>
              <a:rPr lang="en-GB" sz="2400" b="1">
                <a:solidFill>
                  <a:srgbClr val="002060"/>
                </a:solidFill>
                <a:latin typeface="Comic Sans MS"/>
              </a:rPr>
              <a:t>As well as regular attendance, punctuality is also crucial.</a:t>
            </a:r>
            <a:r>
              <a:rPr lang="en-US" sz="2400">
                <a:latin typeface="Comic Sans MS"/>
              </a:rPr>
              <a:t>​</a:t>
            </a:r>
          </a:p>
          <a:p>
            <a:pPr fontAlgn="base"/>
            <a:r>
              <a:rPr lang="en-GB" sz="2400">
                <a:solidFill>
                  <a:srgbClr val="002060"/>
                </a:solidFill>
                <a:latin typeface="Comic Sans MS"/>
              </a:rPr>
              <a:t>Learning begins as soon as the children enter the classroom.</a:t>
            </a:r>
            <a:r>
              <a:rPr lang="en-US" sz="2400">
                <a:solidFill>
                  <a:srgbClr val="002060"/>
                </a:solidFill>
                <a:latin typeface="Comic Sans MS"/>
              </a:rPr>
              <a:t>​</a:t>
            </a:r>
          </a:p>
          <a:p>
            <a:pPr fontAlgn="base"/>
            <a:r>
              <a:rPr lang="en-GB" sz="2400">
                <a:solidFill>
                  <a:srgbClr val="002060"/>
                </a:solidFill>
                <a:latin typeface="Comic Sans MS"/>
              </a:rPr>
              <a:t>Being 10 minutes late every day equates to 5 days of lost learning over the year.</a:t>
            </a:r>
            <a:r>
              <a:rPr lang="en-US" sz="2400">
                <a:solidFill>
                  <a:srgbClr val="002060"/>
                </a:solidFill>
                <a:latin typeface="Comic Sans MS"/>
              </a:rPr>
              <a:t>​</a:t>
            </a:r>
          </a:p>
          <a:p>
            <a:pPr fontAlgn="base"/>
            <a:r>
              <a:rPr lang="en-GB" sz="2400">
                <a:solidFill>
                  <a:srgbClr val="002060"/>
                </a:solidFill>
                <a:latin typeface="Comic Sans MS"/>
              </a:rPr>
              <a:t>Regular attendance and punctuality are important values to establish for beyond education.</a:t>
            </a:r>
            <a:r>
              <a:rPr lang="en-US" sz="2400">
                <a:solidFill>
                  <a:srgbClr val="002060"/>
                </a:solidFill>
                <a:latin typeface="Comic Sans MS"/>
              </a:rPr>
              <a:t>​</a:t>
            </a:r>
          </a:p>
          <a:p>
            <a:pPr fontAlgn="base"/>
            <a:endParaRPr lang="en-GB" sz="2400">
              <a:latin typeface="Comic Sans MS" panose="030F0702030302020204" pitchFamily="66" charset="0"/>
            </a:endParaRPr>
          </a:p>
          <a:p>
            <a:pPr fontAlgn="base"/>
            <a:endParaRPr lang="en-GB"/>
          </a:p>
        </p:txBody>
      </p:sp>
      <p:pic>
        <p:nvPicPr>
          <p:cNvPr id="4" name="Picture 3">
            <a:extLst>
              <a:ext uri="{FF2B5EF4-FFF2-40B4-BE49-F238E27FC236}">
                <a16:creationId xmlns:a16="http://schemas.microsoft.com/office/drawing/2014/main" id="{44E55568-BD75-FB25-FCB7-1411019C5BEE}"/>
              </a:ext>
            </a:extLst>
          </p:cNvPr>
          <p:cNvPicPr>
            <a:picLocks noChangeAspect="1"/>
          </p:cNvPicPr>
          <p:nvPr/>
        </p:nvPicPr>
        <p:blipFill rotWithShape="1">
          <a:blip r:embed="rId2"/>
          <a:srcRect r="27451"/>
          <a:stretch/>
        </p:blipFill>
        <p:spPr>
          <a:xfrm>
            <a:off x="9335852" y="116632"/>
            <a:ext cx="2664296" cy="857840"/>
          </a:xfrm>
          <a:prstGeom prst="rect">
            <a:avLst/>
          </a:prstGeom>
        </p:spPr>
      </p:pic>
    </p:spTree>
    <p:extLst>
      <p:ext uri="{BB962C8B-B14F-4D97-AF65-F5344CB8AC3E}">
        <p14:creationId xmlns:p14="http://schemas.microsoft.com/office/powerpoint/2010/main" val="1957430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lumOff val="90000"/>
          </a:schemeClr>
        </a:solidFill>
        <a:effectLst/>
      </p:bgPr>
    </p:bg>
    <p:spTree>
      <p:nvGrpSpPr>
        <p:cNvPr id="1" name="">
          <a:extLst>
            <a:ext uri="{FF2B5EF4-FFF2-40B4-BE49-F238E27FC236}">
              <a16:creationId xmlns:a16="http://schemas.microsoft.com/office/drawing/2014/main" id="{9768BA6F-7E7C-4785-D03D-C6F0241D1E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7DB5BE-AAA7-D3A4-272D-56ECB27DF493}"/>
              </a:ext>
            </a:extLst>
          </p:cNvPr>
          <p:cNvSpPr>
            <a:spLocks noGrp="1"/>
          </p:cNvSpPr>
          <p:nvPr>
            <p:ph type="title"/>
          </p:nvPr>
        </p:nvSpPr>
        <p:spPr>
          <a:xfrm>
            <a:off x="454912" y="631747"/>
            <a:ext cx="8596668" cy="1320800"/>
          </a:xfrm>
        </p:spPr>
        <p:txBody>
          <a:bodyPr>
            <a:normAutofit/>
          </a:bodyPr>
          <a:lstStyle/>
          <a:p>
            <a:r>
              <a:rPr lang="en-GB" sz="4400" b="1">
                <a:solidFill>
                  <a:srgbClr val="002060"/>
                </a:solidFill>
                <a:latin typeface="Comic Sans MS" panose="030F0702030302020204" pitchFamily="66" charset="0"/>
                <a:cs typeface="Arial" panose="020B0604020202020204" pitchFamily="34" charset="0"/>
              </a:rPr>
              <a:t>Wrap around care</a:t>
            </a:r>
          </a:p>
        </p:txBody>
      </p:sp>
      <p:sp>
        <p:nvSpPr>
          <p:cNvPr id="3" name="Content Placeholder 2">
            <a:extLst>
              <a:ext uri="{FF2B5EF4-FFF2-40B4-BE49-F238E27FC236}">
                <a16:creationId xmlns:a16="http://schemas.microsoft.com/office/drawing/2014/main" id="{8D6DC5A6-C07A-D6D2-5867-1BA5AFF74CFC}"/>
              </a:ext>
            </a:extLst>
          </p:cNvPr>
          <p:cNvSpPr>
            <a:spLocks noGrp="1"/>
          </p:cNvSpPr>
          <p:nvPr>
            <p:ph idx="1"/>
          </p:nvPr>
        </p:nvSpPr>
        <p:spPr>
          <a:xfrm>
            <a:off x="454912" y="1377994"/>
            <a:ext cx="11282176" cy="5220514"/>
          </a:xfrm>
        </p:spPr>
        <p:txBody>
          <a:bodyPr vert="horz" lIns="91440" tIns="45720" rIns="91440" bIns="45720" rtlCol="0" anchor="t">
            <a:normAutofit/>
          </a:bodyPr>
          <a:lstStyle/>
          <a:p>
            <a:pPr marL="0" indent="0" fontAlgn="base">
              <a:buNone/>
            </a:pPr>
            <a:endParaRPr lang="en-GB" b="1">
              <a:solidFill>
                <a:srgbClr val="002060"/>
              </a:solidFill>
            </a:endParaRPr>
          </a:p>
          <a:p>
            <a:pPr fontAlgn="base"/>
            <a:r>
              <a:rPr lang="en-GB" sz="2400">
                <a:solidFill>
                  <a:srgbClr val="002060"/>
                </a:solidFill>
                <a:latin typeface="Comic Sans MS" panose="030F0702030302020204" pitchFamily="66" charset="0"/>
              </a:rPr>
              <a:t>Breakfast club arrive from 7.30am – 8.00am.</a:t>
            </a:r>
            <a:r>
              <a:rPr lang="en-US" sz="2400">
                <a:solidFill>
                  <a:srgbClr val="002060"/>
                </a:solidFill>
                <a:latin typeface="Comic Sans MS" panose="030F0702030302020204" pitchFamily="66" charset="0"/>
              </a:rPr>
              <a:t>​</a:t>
            </a:r>
          </a:p>
          <a:p>
            <a:pPr fontAlgn="base"/>
            <a:r>
              <a:rPr lang="en-GB" sz="2400">
                <a:solidFill>
                  <a:srgbClr val="002060"/>
                </a:solidFill>
                <a:latin typeface="Comic Sans MS" panose="030F0702030302020204" pitchFamily="66" charset="0"/>
              </a:rPr>
              <a:t>Cost £3.50</a:t>
            </a:r>
            <a:r>
              <a:rPr lang="en-US" sz="2400">
                <a:solidFill>
                  <a:srgbClr val="002060"/>
                </a:solidFill>
                <a:latin typeface="Comic Sans MS" panose="030F0702030302020204" pitchFamily="66" charset="0"/>
              </a:rPr>
              <a:t>​</a:t>
            </a:r>
          </a:p>
          <a:p>
            <a:pPr fontAlgn="base"/>
            <a:r>
              <a:rPr lang="en-GB" sz="2400">
                <a:solidFill>
                  <a:srgbClr val="002060"/>
                </a:solidFill>
                <a:latin typeface="Comic Sans MS" panose="030F0702030302020204" pitchFamily="66" charset="0"/>
              </a:rPr>
              <a:t>Book in advance, places limited</a:t>
            </a:r>
            <a:r>
              <a:rPr lang="en-US" sz="2400">
                <a:solidFill>
                  <a:srgbClr val="002060"/>
                </a:solidFill>
                <a:latin typeface="Comic Sans MS" panose="030F0702030302020204" pitchFamily="66" charset="0"/>
              </a:rPr>
              <a:t>​</a:t>
            </a:r>
          </a:p>
          <a:p>
            <a:pPr fontAlgn="base"/>
            <a:r>
              <a:rPr lang="en-GB" sz="2400">
                <a:solidFill>
                  <a:srgbClr val="002060"/>
                </a:solidFill>
                <a:latin typeface="Comic Sans MS" panose="030F0702030302020204" pitchFamily="66" charset="0"/>
              </a:rPr>
              <a:t>After-school club 2 sessions</a:t>
            </a:r>
            <a:r>
              <a:rPr lang="en-US" sz="2400">
                <a:solidFill>
                  <a:srgbClr val="002060"/>
                </a:solidFill>
                <a:latin typeface="Comic Sans MS" panose="030F0702030302020204" pitchFamily="66" charset="0"/>
              </a:rPr>
              <a:t>​</a:t>
            </a:r>
          </a:p>
          <a:p>
            <a:pPr fontAlgn="base"/>
            <a:r>
              <a:rPr lang="en-GB" sz="2400">
                <a:solidFill>
                  <a:srgbClr val="002060"/>
                </a:solidFill>
                <a:latin typeface="Comic Sans MS" panose="030F0702030302020204" pitchFamily="66" charset="0"/>
              </a:rPr>
              <a:t>Pre-book through </a:t>
            </a:r>
            <a:r>
              <a:rPr lang="en-GB" sz="2400" err="1">
                <a:solidFill>
                  <a:srgbClr val="002060"/>
                </a:solidFill>
                <a:latin typeface="Comic Sans MS" panose="030F0702030302020204" pitchFamily="66" charset="0"/>
              </a:rPr>
              <a:t>Scopay</a:t>
            </a:r>
            <a:r>
              <a:rPr lang="en-GB" sz="2400">
                <a:solidFill>
                  <a:srgbClr val="002060"/>
                </a:solidFill>
                <a:latin typeface="Comic Sans MS" panose="030F0702030302020204" pitchFamily="66" charset="0"/>
              </a:rPr>
              <a:t>​</a:t>
            </a:r>
          </a:p>
          <a:p>
            <a:pPr fontAlgn="base"/>
            <a:r>
              <a:rPr lang="en-GB" sz="2400">
                <a:solidFill>
                  <a:srgbClr val="002060"/>
                </a:solidFill>
                <a:latin typeface="Comic Sans MS" panose="030F0702030302020204" pitchFamily="66" charset="0"/>
              </a:rPr>
              <a:t>3.15pm - 4.30pm – cost £5.50​</a:t>
            </a:r>
          </a:p>
          <a:p>
            <a:pPr fontAlgn="base"/>
            <a:r>
              <a:rPr lang="en-GB" sz="2400">
                <a:solidFill>
                  <a:srgbClr val="002060"/>
                </a:solidFill>
                <a:latin typeface="Comic Sans MS" panose="030F0702030302020204" pitchFamily="66" charset="0"/>
              </a:rPr>
              <a:t>3.15pm – 5.30pm – cost £10</a:t>
            </a:r>
            <a:endParaRPr lang="en-US" sz="2400">
              <a:solidFill>
                <a:srgbClr val="002060"/>
              </a:solidFill>
              <a:latin typeface="Comic Sans MS" panose="030F0702030302020204" pitchFamily="66" charset="0"/>
            </a:endParaRPr>
          </a:p>
          <a:p>
            <a:pPr fontAlgn="base"/>
            <a:endParaRPr lang="en-GB"/>
          </a:p>
        </p:txBody>
      </p:sp>
      <p:pic>
        <p:nvPicPr>
          <p:cNvPr id="4" name="Picture 3">
            <a:extLst>
              <a:ext uri="{FF2B5EF4-FFF2-40B4-BE49-F238E27FC236}">
                <a16:creationId xmlns:a16="http://schemas.microsoft.com/office/drawing/2014/main" id="{27D84688-E913-37DA-B54C-AB090E3228B2}"/>
              </a:ext>
            </a:extLst>
          </p:cNvPr>
          <p:cNvPicPr>
            <a:picLocks noChangeAspect="1"/>
          </p:cNvPicPr>
          <p:nvPr/>
        </p:nvPicPr>
        <p:blipFill rotWithShape="1">
          <a:blip r:embed="rId2"/>
          <a:srcRect r="27451"/>
          <a:stretch/>
        </p:blipFill>
        <p:spPr>
          <a:xfrm>
            <a:off x="9335852" y="116632"/>
            <a:ext cx="2664296" cy="857840"/>
          </a:xfrm>
          <a:prstGeom prst="rect">
            <a:avLst/>
          </a:prstGeom>
        </p:spPr>
      </p:pic>
    </p:spTree>
    <p:extLst>
      <p:ext uri="{BB962C8B-B14F-4D97-AF65-F5344CB8AC3E}">
        <p14:creationId xmlns:p14="http://schemas.microsoft.com/office/powerpoint/2010/main" val="2129219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lumOff val="90000"/>
          </a:schemeClr>
        </a:solidFill>
        <a:effectLst/>
      </p:bgPr>
    </p:bg>
    <p:spTree>
      <p:nvGrpSpPr>
        <p:cNvPr id="1" name="">
          <a:extLst>
            <a:ext uri="{FF2B5EF4-FFF2-40B4-BE49-F238E27FC236}">
              <a16:creationId xmlns:a16="http://schemas.microsoft.com/office/drawing/2014/main" id="{628F3B8C-BC02-ECA0-80B6-F1AC29E25A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4615D1-046B-BA15-A80A-87B2963ADE72}"/>
              </a:ext>
            </a:extLst>
          </p:cNvPr>
          <p:cNvSpPr>
            <a:spLocks noGrp="1"/>
          </p:cNvSpPr>
          <p:nvPr>
            <p:ph type="title"/>
          </p:nvPr>
        </p:nvSpPr>
        <p:spPr/>
        <p:txBody>
          <a:bodyPr>
            <a:normAutofit/>
          </a:bodyPr>
          <a:lstStyle/>
          <a:p>
            <a:r>
              <a:rPr lang="en-US" b="1">
                <a:latin typeface="Comic Sans MS" panose="030F0702030302020204" pitchFamily="66" charset="0"/>
              </a:rPr>
              <a:t>Practical ways to prepare your child for school​</a:t>
            </a:r>
            <a:endParaRPr lang="en-GB" sz="4400" b="1">
              <a:solidFill>
                <a:srgbClr val="002060"/>
              </a:solidFill>
              <a:latin typeface="Comic Sans MS" panose="030F0702030302020204" pitchFamily="66" charset="0"/>
              <a:cs typeface="Arial" panose="020B0604020202020204" pitchFamily="34" charset="0"/>
            </a:endParaRPr>
          </a:p>
        </p:txBody>
      </p:sp>
      <p:sp>
        <p:nvSpPr>
          <p:cNvPr id="3" name="Content Placeholder 2">
            <a:extLst>
              <a:ext uri="{FF2B5EF4-FFF2-40B4-BE49-F238E27FC236}">
                <a16:creationId xmlns:a16="http://schemas.microsoft.com/office/drawing/2014/main" id="{64A0DBE9-AD48-3BB7-663A-732715D9D68F}"/>
              </a:ext>
            </a:extLst>
          </p:cNvPr>
          <p:cNvSpPr>
            <a:spLocks noGrp="1"/>
          </p:cNvSpPr>
          <p:nvPr>
            <p:ph idx="1"/>
          </p:nvPr>
        </p:nvSpPr>
        <p:spPr>
          <a:xfrm>
            <a:off x="677335" y="1765426"/>
            <a:ext cx="8596668" cy="4275937"/>
          </a:xfrm>
        </p:spPr>
        <p:txBody>
          <a:bodyPr vert="horz" lIns="91440" tIns="45720" rIns="91440" bIns="45720" rtlCol="0" anchor="t">
            <a:noAutofit/>
          </a:bodyPr>
          <a:lstStyle/>
          <a:p>
            <a:pPr marL="0" indent="0" fontAlgn="base">
              <a:buNone/>
            </a:pPr>
            <a:endParaRPr lang="en-GB"/>
          </a:p>
          <a:p>
            <a:pPr fontAlgn="base"/>
            <a:r>
              <a:rPr lang="en-GB">
                <a:solidFill>
                  <a:srgbClr val="002060"/>
                </a:solidFill>
                <a:latin typeface="Comic Sans MS"/>
              </a:rPr>
              <a:t>Independent toilet training </a:t>
            </a:r>
            <a:r>
              <a:rPr lang="en-US">
                <a:solidFill>
                  <a:srgbClr val="002060"/>
                </a:solidFill>
                <a:latin typeface="Comic Sans MS"/>
              </a:rPr>
              <a:t>​</a:t>
            </a:r>
          </a:p>
          <a:p>
            <a:pPr fontAlgn="base"/>
            <a:r>
              <a:rPr lang="en-GB">
                <a:solidFill>
                  <a:srgbClr val="002060"/>
                </a:solidFill>
                <a:latin typeface="Comic Sans MS"/>
              </a:rPr>
              <a:t>Practice washing hands independently </a:t>
            </a:r>
            <a:r>
              <a:rPr lang="en-US">
                <a:solidFill>
                  <a:srgbClr val="002060"/>
                </a:solidFill>
                <a:latin typeface="Comic Sans MS"/>
              </a:rPr>
              <a:t>​</a:t>
            </a:r>
          </a:p>
          <a:p>
            <a:pPr fontAlgn="base"/>
            <a:r>
              <a:rPr lang="en-GB">
                <a:solidFill>
                  <a:srgbClr val="002060"/>
                </a:solidFill>
                <a:latin typeface="Comic Sans MS"/>
              </a:rPr>
              <a:t>Practice getting changed independently </a:t>
            </a:r>
            <a:r>
              <a:rPr lang="en-US">
                <a:solidFill>
                  <a:srgbClr val="002060"/>
                </a:solidFill>
                <a:latin typeface="Comic Sans MS"/>
              </a:rPr>
              <a:t>​</a:t>
            </a:r>
          </a:p>
          <a:p>
            <a:pPr fontAlgn="base"/>
            <a:r>
              <a:rPr lang="en-GB">
                <a:solidFill>
                  <a:srgbClr val="002060"/>
                </a:solidFill>
                <a:latin typeface="Comic Sans MS"/>
              </a:rPr>
              <a:t>Clearly label every item of clothing </a:t>
            </a:r>
            <a:r>
              <a:rPr lang="en-US">
                <a:solidFill>
                  <a:srgbClr val="002060"/>
                </a:solidFill>
                <a:latin typeface="Comic Sans MS"/>
              </a:rPr>
              <a:t>​</a:t>
            </a:r>
          </a:p>
          <a:p>
            <a:pPr fontAlgn="base"/>
            <a:r>
              <a:rPr lang="en-GB">
                <a:solidFill>
                  <a:srgbClr val="002060"/>
                </a:solidFill>
                <a:latin typeface="Comic Sans MS"/>
              </a:rPr>
              <a:t>Make sure your child can recognise their own name – personal symbol </a:t>
            </a:r>
            <a:r>
              <a:rPr lang="en-US">
                <a:solidFill>
                  <a:srgbClr val="002060"/>
                </a:solidFill>
                <a:latin typeface="Comic Sans MS"/>
              </a:rPr>
              <a:t>​</a:t>
            </a:r>
          </a:p>
          <a:p>
            <a:pPr fontAlgn="base"/>
            <a:r>
              <a:rPr lang="en-GB">
                <a:solidFill>
                  <a:srgbClr val="002060"/>
                </a:solidFill>
                <a:latin typeface="Comic Sans MS"/>
              </a:rPr>
              <a:t>Spare clothes in their PE bag </a:t>
            </a:r>
            <a:r>
              <a:rPr lang="en-US">
                <a:solidFill>
                  <a:srgbClr val="002060"/>
                </a:solidFill>
                <a:latin typeface="Comic Sans MS"/>
              </a:rPr>
              <a:t>​</a:t>
            </a:r>
          </a:p>
          <a:p>
            <a:pPr fontAlgn="base"/>
            <a:r>
              <a:rPr lang="en-GB">
                <a:solidFill>
                  <a:srgbClr val="002060"/>
                </a:solidFill>
                <a:latin typeface="Comic Sans MS"/>
              </a:rPr>
              <a:t>Encourage your child to drink water if this is not their preferred drink – refrigerate </a:t>
            </a:r>
            <a:r>
              <a:rPr lang="en-US">
                <a:solidFill>
                  <a:srgbClr val="002060"/>
                </a:solidFill>
                <a:latin typeface="Comic Sans MS"/>
              </a:rPr>
              <a:t>​</a:t>
            </a:r>
          </a:p>
          <a:p>
            <a:pPr fontAlgn="base"/>
            <a:r>
              <a:rPr lang="en-GB">
                <a:solidFill>
                  <a:srgbClr val="002060"/>
                </a:solidFill>
                <a:latin typeface="Comic Sans MS"/>
              </a:rPr>
              <a:t>Encourage your child to try different fruit and vegetables – snack provided by school </a:t>
            </a:r>
            <a:r>
              <a:rPr lang="en-US">
                <a:solidFill>
                  <a:srgbClr val="002060"/>
                </a:solidFill>
                <a:latin typeface="Comic Sans MS"/>
              </a:rPr>
              <a:t>​</a:t>
            </a:r>
          </a:p>
          <a:p>
            <a:pPr fontAlgn="base"/>
            <a:r>
              <a:rPr lang="en-GB">
                <a:solidFill>
                  <a:srgbClr val="002060"/>
                </a:solidFill>
                <a:latin typeface="Comic Sans MS"/>
              </a:rPr>
              <a:t>Practice eating with a knife and fork – cutting up food </a:t>
            </a:r>
            <a:r>
              <a:rPr lang="en-US">
                <a:solidFill>
                  <a:srgbClr val="002060"/>
                </a:solidFill>
                <a:latin typeface="Comic Sans MS"/>
              </a:rPr>
              <a:t>​</a:t>
            </a:r>
          </a:p>
          <a:p>
            <a:pPr fontAlgn="base"/>
            <a:r>
              <a:rPr lang="en-GB">
                <a:solidFill>
                  <a:srgbClr val="002060"/>
                </a:solidFill>
                <a:latin typeface="Comic Sans MS"/>
              </a:rPr>
              <a:t>Reinforce that special toys/blankets must stay at home </a:t>
            </a:r>
            <a:r>
              <a:rPr lang="en-US">
                <a:solidFill>
                  <a:srgbClr val="002060"/>
                </a:solidFill>
                <a:latin typeface="Comic Sans MS"/>
              </a:rPr>
              <a:t>​</a:t>
            </a:r>
          </a:p>
          <a:p>
            <a:pPr fontAlgn="base"/>
            <a:endParaRPr lang="en-GB"/>
          </a:p>
        </p:txBody>
      </p:sp>
      <p:pic>
        <p:nvPicPr>
          <p:cNvPr id="4" name="Picture 3">
            <a:extLst>
              <a:ext uri="{FF2B5EF4-FFF2-40B4-BE49-F238E27FC236}">
                <a16:creationId xmlns:a16="http://schemas.microsoft.com/office/drawing/2014/main" id="{E166808D-40CB-46C7-DBFB-D7F33A1A215A}"/>
              </a:ext>
            </a:extLst>
          </p:cNvPr>
          <p:cNvPicPr>
            <a:picLocks noChangeAspect="1"/>
          </p:cNvPicPr>
          <p:nvPr/>
        </p:nvPicPr>
        <p:blipFill rotWithShape="1">
          <a:blip r:embed="rId2"/>
          <a:srcRect r="27451"/>
          <a:stretch/>
        </p:blipFill>
        <p:spPr>
          <a:xfrm>
            <a:off x="9335852" y="116632"/>
            <a:ext cx="2664296" cy="857840"/>
          </a:xfrm>
          <a:prstGeom prst="rect">
            <a:avLst/>
          </a:prstGeom>
        </p:spPr>
      </p:pic>
    </p:spTree>
    <p:extLst>
      <p:ext uri="{BB962C8B-B14F-4D97-AF65-F5344CB8AC3E}">
        <p14:creationId xmlns:p14="http://schemas.microsoft.com/office/powerpoint/2010/main" val="1366906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9EF7BAAB-B2D9-A781-51A6-E3D0CD2625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353F1A-1636-3ED4-D8CA-725F4DE15A0A}"/>
              </a:ext>
            </a:extLst>
          </p:cNvPr>
          <p:cNvSpPr>
            <a:spLocks noGrp="1"/>
          </p:cNvSpPr>
          <p:nvPr>
            <p:ph type="title"/>
          </p:nvPr>
        </p:nvSpPr>
        <p:spPr/>
        <p:txBody>
          <a:bodyPr>
            <a:normAutofit/>
          </a:bodyPr>
          <a:lstStyle/>
          <a:p>
            <a:r>
              <a:rPr lang="en-US" b="1" dirty="0">
                <a:solidFill>
                  <a:srgbClr val="002060"/>
                </a:solidFill>
                <a:latin typeface="Comic Sans MS"/>
                <a:ea typeface="Verdana"/>
              </a:rPr>
              <a:t>The Senior Leadership Team</a:t>
            </a:r>
            <a:endParaRPr lang="en-US" dirty="0">
              <a:solidFill>
                <a:srgbClr val="000000"/>
              </a:solidFill>
              <a:latin typeface="Calibri Light"/>
              <a:ea typeface="Calibri Light"/>
              <a:cs typeface="Calibri Light"/>
            </a:endParaRPr>
          </a:p>
        </p:txBody>
      </p:sp>
      <p:pic>
        <p:nvPicPr>
          <p:cNvPr id="3" name="Picture 2">
            <a:extLst>
              <a:ext uri="{FF2B5EF4-FFF2-40B4-BE49-F238E27FC236}">
                <a16:creationId xmlns:a16="http://schemas.microsoft.com/office/drawing/2014/main" id="{EC1F87A4-C349-D0E9-C0F7-62C42B832282}"/>
              </a:ext>
            </a:extLst>
          </p:cNvPr>
          <p:cNvPicPr>
            <a:picLocks noChangeAspect="1"/>
          </p:cNvPicPr>
          <p:nvPr/>
        </p:nvPicPr>
        <p:blipFill rotWithShape="1">
          <a:blip r:embed="rId3"/>
          <a:srcRect r="27451"/>
          <a:stretch/>
        </p:blipFill>
        <p:spPr>
          <a:xfrm>
            <a:off x="9335852" y="116632"/>
            <a:ext cx="2664296" cy="857840"/>
          </a:xfrm>
          <a:prstGeom prst="rect">
            <a:avLst/>
          </a:prstGeom>
        </p:spPr>
      </p:pic>
      <p:sp>
        <p:nvSpPr>
          <p:cNvPr id="7" name="TextBox 6">
            <a:extLst>
              <a:ext uri="{FF2B5EF4-FFF2-40B4-BE49-F238E27FC236}">
                <a16:creationId xmlns:a16="http://schemas.microsoft.com/office/drawing/2014/main" id="{A4A4ACB5-1B84-3DAF-1938-91191A2B13A8}"/>
              </a:ext>
            </a:extLst>
          </p:cNvPr>
          <p:cNvSpPr txBox="1"/>
          <p:nvPr/>
        </p:nvSpPr>
        <p:spPr>
          <a:xfrm>
            <a:off x="855944" y="4467616"/>
            <a:ext cx="23173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latin typeface="Comic Sans MS" panose="030F0702030302020204" pitchFamily="66" charset="0"/>
            </a:endParaRPr>
          </a:p>
        </p:txBody>
      </p:sp>
      <p:sp>
        <p:nvSpPr>
          <p:cNvPr id="11" name="Content Placeholder 10">
            <a:extLst>
              <a:ext uri="{FF2B5EF4-FFF2-40B4-BE49-F238E27FC236}">
                <a16:creationId xmlns:a16="http://schemas.microsoft.com/office/drawing/2014/main" id="{5D2EFE9F-C734-0D3E-E8F6-16DFD6D04AF2}"/>
              </a:ext>
            </a:extLst>
          </p:cNvPr>
          <p:cNvSpPr>
            <a:spLocks noGrp="1"/>
          </p:cNvSpPr>
          <p:nvPr>
            <p:ph idx="1"/>
          </p:nvPr>
        </p:nvSpPr>
        <p:spPr>
          <a:xfrm>
            <a:off x="838200" y="1825625"/>
            <a:ext cx="10515600" cy="2641991"/>
          </a:xfrm>
        </p:spPr>
        <p:txBody>
          <a:bodyPr>
            <a:noAutofit/>
          </a:bodyPr>
          <a:lstStyle/>
          <a:p>
            <a:r>
              <a:rPr lang="en-GB" sz="4800" b="1" dirty="0">
                <a:solidFill>
                  <a:srgbClr val="002060"/>
                </a:solidFill>
                <a:latin typeface="Comic Sans MS" panose="030F0702030302020204" pitchFamily="66" charset="0"/>
              </a:rPr>
              <a:t>Mrs Wall – Headteacher</a:t>
            </a:r>
          </a:p>
          <a:p>
            <a:r>
              <a:rPr lang="en-GB" sz="4800" b="1" dirty="0">
                <a:solidFill>
                  <a:srgbClr val="002060"/>
                </a:solidFill>
                <a:latin typeface="Comic Sans MS" panose="030F0702030302020204" pitchFamily="66" charset="0"/>
              </a:rPr>
              <a:t>Mr Tate – Deputy Head</a:t>
            </a:r>
          </a:p>
          <a:p>
            <a:r>
              <a:rPr lang="en-GB" sz="4800" b="1" dirty="0">
                <a:solidFill>
                  <a:srgbClr val="002060"/>
                </a:solidFill>
                <a:latin typeface="Comic Sans MS" panose="030F0702030302020204" pitchFamily="66" charset="0"/>
              </a:rPr>
              <a:t>Mrs Farrell – Assistant Head</a:t>
            </a:r>
          </a:p>
          <a:p>
            <a:r>
              <a:rPr lang="en-GB" sz="4800" b="1" dirty="0">
                <a:solidFill>
                  <a:srgbClr val="002060"/>
                </a:solidFill>
                <a:latin typeface="Comic Sans MS" panose="030F0702030302020204" pitchFamily="66" charset="0"/>
              </a:rPr>
              <a:t>Mrs Johnson – Assistant Head</a:t>
            </a:r>
          </a:p>
        </p:txBody>
      </p:sp>
    </p:spTree>
    <p:extLst>
      <p:ext uri="{BB962C8B-B14F-4D97-AF65-F5344CB8AC3E}">
        <p14:creationId xmlns:p14="http://schemas.microsoft.com/office/powerpoint/2010/main" val="175847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lumOff val="90000"/>
          </a:schemeClr>
        </a:solidFill>
        <a:effectLst/>
      </p:bgPr>
    </p:bg>
    <p:spTree>
      <p:nvGrpSpPr>
        <p:cNvPr id="1" name="">
          <a:extLst>
            <a:ext uri="{FF2B5EF4-FFF2-40B4-BE49-F238E27FC236}">
              <a16:creationId xmlns:a16="http://schemas.microsoft.com/office/drawing/2014/main" id="{0DBB716D-AC67-5CDF-DE40-8F21EE3D21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1C1067-A1C0-72EC-78F3-839C33E75322}"/>
              </a:ext>
            </a:extLst>
          </p:cNvPr>
          <p:cNvSpPr>
            <a:spLocks noGrp="1"/>
          </p:cNvSpPr>
          <p:nvPr>
            <p:ph type="title"/>
          </p:nvPr>
        </p:nvSpPr>
        <p:spPr/>
        <p:txBody>
          <a:bodyPr>
            <a:normAutofit/>
          </a:bodyPr>
          <a:lstStyle/>
          <a:p>
            <a:r>
              <a:rPr lang="en-US" b="1">
                <a:latin typeface="Comic Sans MS" panose="030F0702030302020204" pitchFamily="66" charset="0"/>
              </a:rPr>
              <a:t>Support for starting school</a:t>
            </a:r>
            <a:endParaRPr lang="en-GB" sz="4400" b="1">
              <a:solidFill>
                <a:srgbClr val="002060"/>
              </a:solidFill>
              <a:latin typeface="Comic Sans MS" panose="030F0702030302020204" pitchFamily="66" charset="0"/>
              <a:cs typeface="Arial" panose="020B0604020202020204" pitchFamily="34" charset="0"/>
            </a:endParaRPr>
          </a:p>
        </p:txBody>
      </p:sp>
      <p:sp>
        <p:nvSpPr>
          <p:cNvPr id="3" name="Content Placeholder 2">
            <a:extLst>
              <a:ext uri="{FF2B5EF4-FFF2-40B4-BE49-F238E27FC236}">
                <a16:creationId xmlns:a16="http://schemas.microsoft.com/office/drawing/2014/main" id="{6F58A9DF-09A5-7814-0731-64E906D4BCE1}"/>
              </a:ext>
            </a:extLst>
          </p:cNvPr>
          <p:cNvSpPr>
            <a:spLocks noGrp="1"/>
          </p:cNvSpPr>
          <p:nvPr>
            <p:ph idx="1"/>
          </p:nvPr>
        </p:nvSpPr>
        <p:spPr>
          <a:xfrm>
            <a:off x="346509" y="1765426"/>
            <a:ext cx="8927493" cy="5092574"/>
          </a:xfrm>
        </p:spPr>
        <p:txBody>
          <a:bodyPr vert="horz" lIns="91440" tIns="45720" rIns="91440" bIns="45720" rtlCol="0" anchor="t">
            <a:normAutofit/>
          </a:bodyPr>
          <a:lstStyle/>
          <a:p>
            <a:pPr marL="0" indent="0" fontAlgn="base">
              <a:buNone/>
            </a:pPr>
            <a:r>
              <a:rPr lang="en-GB" sz="3200">
                <a:solidFill>
                  <a:srgbClr val="002060"/>
                </a:solidFill>
              </a:rPr>
              <a:t>Useful sites</a:t>
            </a:r>
            <a:endParaRPr lang="en-GB" sz="3200"/>
          </a:p>
          <a:p>
            <a:pPr fontAlgn="base"/>
            <a:r>
              <a:rPr lang="en-GB" sz="3200">
                <a:solidFill>
                  <a:srgbClr val="002060"/>
                </a:solidFill>
                <a:latin typeface="Comic Sans MS"/>
                <a:hlinkClick r:id="rId2">
                  <a:extLst>
                    <a:ext uri="{A12FA001-AC4F-418D-AE19-62706E023703}">
                      <ahyp:hlinkClr xmlns:ahyp="http://schemas.microsoft.com/office/drawing/2018/hyperlinkcolor" val="tx"/>
                    </a:ext>
                  </a:extLst>
                </a:hlinkClick>
              </a:rPr>
              <a:t>Starting School </a:t>
            </a:r>
            <a:r>
              <a:rPr lang="en-GB" sz="3200">
                <a:solidFill>
                  <a:srgbClr val="002060"/>
                </a:solidFill>
                <a:latin typeface="Comic Sans MS"/>
                <a:hlinkClick r:id="rId3">
                  <a:extLst>
                    <a:ext uri="{A12FA001-AC4F-418D-AE19-62706E023703}">
                      <ahyp:hlinkClr xmlns:ahyp="http://schemas.microsoft.com/office/drawing/2018/hyperlinkcolor" val="tx"/>
                    </a:ext>
                  </a:extLst>
                </a:hlinkClick>
              </a:rPr>
              <a:t>–</a:t>
            </a:r>
            <a:r>
              <a:rPr lang="en-GB" sz="3200">
                <a:solidFill>
                  <a:srgbClr val="002060"/>
                </a:solidFill>
                <a:latin typeface="Comic Sans MS"/>
                <a:hlinkClick r:id="rId2">
                  <a:extLst>
                    <a:ext uri="{A12FA001-AC4F-418D-AE19-62706E023703}">
                      <ahyp:hlinkClr xmlns:ahyp="http://schemas.microsoft.com/office/drawing/2018/hyperlinkcolor" val="tx"/>
                    </a:ext>
                  </a:extLst>
                </a:hlinkClick>
              </a:rPr>
              <a:t> PACEY</a:t>
            </a:r>
            <a:endParaRPr lang="en-GB" sz="3200">
              <a:solidFill>
                <a:srgbClr val="002060"/>
              </a:solidFill>
              <a:latin typeface="Comic Sans MS"/>
            </a:endParaRPr>
          </a:p>
          <a:p>
            <a:pPr fontAlgn="base"/>
            <a:r>
              <a:rPr lang="en-GB" sz="3200">
                <a:solidFill>
                  <a:srgbClr val="002060"/>
                </a:solidFill>
                <a:latin typeface="Comic Sans MS"/>
                <a:hlinkClick r:id="rId3">
                  <a:extLst>
                    <a:ext uri="{A12FA001-AC4F-418D-AE19-62706E023703}">
                      <ahyp:hlinkClr xmlns:ahyp="http://schemas.microsoft.com/office/drawing/2018/hyperlinkcolor" val="tx"/>
                    </a:ext>
                  </a:extLst>
                </a:hlinkClick>
              </a:rPr>
              <a:t>Home - Starting Reception</a:t>
            </a:r>
            <a:endParaRPr lang="en-GB" sz="3200">
              <a:solidFill>
                <a:srgbClr val="002060"/>
              </a:solidFill>
              <a:latin typeface="Comic Sans MS"/>
            </a:endParaRPr>
          </a:p>
          <a:p>
            <a:pPr fontAlgn="base"/>
            <a:r>
              <a:rPr lang="en-US" sz="3200">
                <a:solidFill>
                  <a:srgbClr val="002060"/>
                </a:solidFill>
                <a:latin typeface="Comic Sans MS"/>
                <a:hlinkClick r:id="rId4">
                  <a:extLst>
                    <a:ext uri="{A12FA001-AC4F-418D-AE19-62706E023703}">
                      <ahyp:hlinkClr xmlns:ahyp="http://schemas.microsoft.com/office/drawing/2018/hyperlinkcolor" val="tx"/>
                    </a:ext>
                  </a:extLst>
                </a:hlinkClick>
              </a:rPr>
              <a:t>Starting primary school - BBC Parents' Toolkit - BBC Bitesize</a:t>
            </a:r>
            <a:endParaRPr lang="en-US" sz="3200">
              <a:solidFill>
                <a:srgbClr val="002060"/>
              </a:solidFill>
              <a:latin typeface="Comic Sans MS"/>
            </a:endParaRPr>
          </a:p>
          <a:p>
            <a:pPr fontAlgn="base"/>
            <a:r>
              <a:rPr lang="en-GB" sz="3200">
                <a:solidFill>
                  <a:srgbClr val="002060"/>
                </a:solidFill>
                <a:latin typeface="Comic Sans MS"/>
                <a:hlinkClick r:id="rId5">
                  <a:extLst>
                    <a:ext uri="{A12FA001-AC4F-418D-AE19-62706E023703}">
                      <ahyp:hlinkClr xmlns:ahyp="http://schemas.microsoft.com/office/drawing/2018/hyperlinkcolor" val="tx"/>
                    </a:ext>
                  </a:extLst>
                </a:hlinkClick>
              </a:rPr>
              <a:t>top-tips-for-starting-primary-school.pdf</a:t>
            </a:r>
          </a:p>
          <a:p>
            <a:pPr fontAlgn="base"/>
            <a:endParaRPr lang="en-GB" sz="3200">
              <a:latin typeface="Comic Sans MS"/>
            </a:endParaRPr>
          </a:p>
        </p:txBody>
      </p:sp>
      <p:pic>
        <p:nvPicPr>
          <p:cNvPr id="4" name="Picture 3">
            <a:extLst>
              <a:ext uri="{FF2B5EF4-FFF2-40B4-BE49-F238E27FC236}">
                <a16:creationId xmlns:a16="http://schemas.microsoft.com/office/drawing/2014/main" id="{D7857AA9-E08B-6189-A8F7-D5C15EF9192C}"/>
              </a:ext>
            </a:extLst>
          </p:cNvPr>
          <p:cNvPicPr>
            <a:picLocks noChangeAspect="1"/>
          </p:cNvPicPr>
          <p:nvPr/>
        </p:nvPicPr>
        <p:blipFill rotWithShape="1">
          <a:blip r:embed="rId6"/>
          <a:srcRect r="27451"/>
          <a:stretch/>
        </p:blipFill>
        <p:spPr>
          <a:xfrm>
            <a:off x="9335852" y="116632"/>
            <a:ext cx="2664296" cy="857840"/>
          </a:xfrm>
          <a:prstGeom prst="rect">
            <a:avLst/>
          </a:prstGeom>
        </p:spPr>
      </p:pic>
    </p:spTree>
    <p:extLst>
      <p:ext uri="{BB962C8B-B14F-4D97-AF65-F5344CB8AC3E}">
        <p14:creationId xmlns:p14="http://schemas.microsoft.com/office/powerpoint/2010/main" val="1006206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92366" y="1840210"/>
            <a:ext cx="9144000" cy="2387600"/>
          </a:xfrm>
        </p:spPr>
        <p:txBody>
          <a:bodyPr>
            <a:normAutofit/>
          </a:bodyPr>
          <a:lstStyle/>
          <a:p>
            <a:r>
              <a:rPr lang="en-US" b="1">
                <a:solidFill>
                  <a:srgbClr val="002060"/>
                </a:solidFill>
                <a:latin typeface="Comic Sans MS"/>
                <a:ea typeface="Verdana"/>
              </a:rPr>
              <a:t>Supporting your child’s language development</a:t>
            </a:r>
          </a:p>
        </p:txBody>
      </p:sp>
      <p:pic>
        <p:nvPicPr>
          <p:cNvPr id="3" name="Picture 2"/>
          <p:cNvPicPr>
            <a:picLocks noChangeAspect="1"/>
          </p:cNvPicPr>
          <p:nvPr/>
        </p:nvPicPr>
        <p:blipFill rotWithShape="1">
          <a:blip r:embed="rId3"/>
          <a:srcRect r="27451"/>
          <a:stretch/>
        </p:blipFill>
        <p:spPr>
          <a:xfrm>
            <a:off x="9335852" y="116632"/>
            <a:ext cx="2664296" cy="857840"/>
          </a:xfrm>
          <a:prstGeom prst="rect">
            <a:avLst/>
          </a:prstGeom>
        </p:spPr>
      </p:pic>
    </p:spTree>
    <p:extLst>
      <p:ext uri="{BB962C8B-B14F-4D97-AF65-F5344CB8AC3E}">
        <p14:creationId xmlns:p14="http://schemas.microsoft.com/office/powerpoint/2010/main" val="9053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2874" y="545552"/>
            <a:ext cx="8596668" cy="1320800"/>
          </a:xfrm>
        </p:spPr>
        <p:txBody>
          <a:bodyPr>
            <a:normAutofit/>
          </a:bodyPr>
          <a:lstStyle/>
          <a:p>
            <a:r>
              <a:rPr lang="en-GB" sz="4400" b="1">
                <a:solidFill>
                  <a:srgbClr val="002060"/>
                </a:solidFill>
                <a:latin typeface="Comic Sans MS" panose="030F0702030302020204" pitchFamily="66" charset="0"/>
                <a:cs typeface="Arial" panose="020B0604020202020204" pitchFamily="34" charset="0"/>
              </a:rPr>
              <a:t>Current challenge</a:t>
            </a:r>
          </a:p>
        </p:txBody>
      </p:sp>
      <p:sp>
        <p:nvSpPr>
          <p:cNvPr id="3" name="Content Placeholder 2"/>
          <p:cNvSpPr>
            <a:spLocks noGrp="1"/>
          </p:cNvSpPr>
          <p:nvPr>
            <p:ph idx="1"/>
          </p:nvPr>
        </p:nvSpPr>
        <p:spPr>
          <a:xfrm>
            <a:off x="5842892" y="1577999"/>
            <a:ext cx="5755550" cy="4734449"/>
          </a:xfrm>
        </p:spPr>
        <p:txBody>
          <a:bodyPr vert="horz" lIns="91440" tIns="45720" rIns="91440" bIns="45720" rtlCol="0" anchor="t">
            <a:normAutofit/>
          </a:bodyPr>
          <a:lstStyle/>
          <a:p>
            <a:r>
              <a:rPr lang="en-GB" sz="2800">
                <a:solidFill>
                  <a:srgbClr val="002060"/>
                </a:solidFill>
                <a:latin typeface="Comic Sans MS"/>
                <a:cs typeface="Arial"/>
              </a:rPr>
              <a:t>Many children struggle with conversation skills, including taking turns in conversation, following instructions and speaking in full sentences.</a:t>
            </a:r>
          </a:p>
          <a:p>
            <a:endParaRPr lang="en-GB" sz="2800">
              <a:solidFill>
                <a:srgbClr val="002060"/>
              </a:solidFill>
              <a:latin typeface="Comic Sans MS"/>
              <a:cs typeface="Arial"/>
            </a:endParaRPr>
          </a:p>
          <a:p>
            <a:r>
              <a:rPr lang="en-GB" sz="2800">
                <a:solidFill>
                  <a:srgbClr val="002060"/>
                </a:solidFill>
                <a:latin typeface="Comic Sans MS"/>
                <a:cs typeface="Arial"/>
              </a:rPr>
              <a:t>School age language means pupils need to understand and use longer, more structured language.</a:t>
            </a:r>
          </a:p>
        </p:txBody>
      </p:sp>
      <p:pic>
        <p:nvPicPr>
          <p:cNvPr id="5" name="Picture 4"/>
          <p:cNvPicPr>
            <a:picLocks noChangeAspect="1"/>
          </p:cNvPicPr>
          <p:nvPr/>
        </p:nvPicPr>
        <p:blipFill rotWithShape="1">
          <a:blip r:embed="rId3"/>
          <a:srcRect r="27451"/>
          <a:stretch/>
        </p:blipFill>
        <p:spPr>
          <a:xfrm>
            <a:off x="9335852" y="116632"/>
            <a:ext cx="2664296" cy="857840"/>
          </a:xfrm>
          <a:prstGeom prst="rect">
            <a:avLst/>
          </a:prstGeom>
        </p:spPr>
      </p:pic>
      <p:pic>
        <p:nvPicPr>
          <p:cNvPr id="1028" name="Picture 4" descr="What Is an iPad Kid? How to Manage iPad Kid Screen Time">
            <a:extLst>
              <a:ext uri="{FF2B5EF4-FFF2-40B4-BE49-F238E27FC236}">
                <a16:creationId xmlns:a16="http://schemas.microsoft.com/office/drawing/2014/main" id="{95110D04-7C15-FF83-056C-0ACAD23779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558" y="2693617"/>
            <a:ext cx="4596064" cy="229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017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lumOff val="90000"/>
          </a:schemeClr>
        </a:solidFill>
        <a:effectLst/>
      </p:bgPr>
    </p:bg>
    <p:spTree>
      <p:nvGrpSpPr>
        <p:cNvPr id="1" name="">
          <a:extLst>
            <a:ext uri="{FF2B5EF4-FFF2-40B4-BE49-F238E27FC236}">
              <a16:creationId xmlns:a16="http://schemas.microsoft.com/office/drawing/2014/main" id="{56D733CF-8083-AB4F-8C30-EC061FE145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3A6BE7-E16E-74C2-6D08-303223349800}"/>
              </a:ext>
            </a:extLst>
          </p:cNvPr>
          <p:cNvSpPr>
            <a:spLocks noGrp="1"/>
          </p:cNvSpPr>
          <p:nvPr>
            <p:ph type="title"/>
          </p:nvPr>
        </p:nvSpPr>
        <p:spPr>
          <a:xfrm>
            <a:off x="332874" y="545552"/>
            <a:ext cx="8596668" cy="1320800"/>
          </a:xfrm>
        </p:spPr>
        <p:txBody>
          <a:bodyPr>
            <a:normAutofit/>
          </a:bodyPr>
          <a:lstStyle/>
          <a:p>
            <a:r>
              <a:rPr lang="en-GB" sz="4400" b="1">
                <a:solidFill>
                  <a:srgbClr val="002060"/>
                </a:solidFill>
                <a:latin typeface="Comic Sans MS" panose="030F0702030302020204" pitchFamily="66" charset="0"/>
                <a:cs typeface="Arial" panose="020B0604020202020204" pitchFamily="34" charset="0"/>
              </a:rPr>
              <a:t>5 Strategies for parents</a:t>
            </a:r>
          </a:p>
        </p:txBody>
      </p:sp>
      <p:sp>
        <p:nvSpPr>
          <p:cNvPr id="3" name="Content Placeholder 2">
            <a:extLst>
              <a:ext uri="{FF2B5EF4-FFF2-40B4-BE49-F238E27FC236}">
                <a16:creationId xmlns:a16="http://schemas.microsoft.com/office/drawing/2014/main" id="{8395048A-F14C-3A42-D3FA-E5DC0FE38C2D}"/>
              </a:ext>
            </a:extLst>
          </p:cNvPr>
          <p:cNvSpPr>
            <a:spLocks noGrp="1"/>
          </p:cNvSpPr>
          <p:nvPr>
            <p:ph idx="1"/>
          </p:nvPr>
        </p:nvSpPr>
        <p:spPr>
          <a:xfrm>
            <a:off x="677334" y="1778645"/>
            <a:ext cx="11030252" cy="4734449"/>
          </a:xfrm>
        </p:spPr>
        <p:txBody>
          <a:bodyPr vert="horz" lIns="91440" tIns="45720" rIns="91440" bIns="45720" rtlCol="0" anchor="t">
            <a:normAutofit/>
          </a:bodyPr>
          <a:lstStyle/>
          <a:p>
            <a:pPr marL="0" indent="0">
              <a:buNone/>
            </a:pPr>
            <a:r>
              <a:rPr lang="en-GB" sz="2800" b="1">
                <a:solidFill>
                  <a:srgbClr val="002060"/>
                </a:solidFill>
                <a:latin typeface="Comic Sans MS"/>
                <a:cs typeface="Arial"/>
              </a:rPr>
              <a:t>1. Talk through the day</a:t>
            </a:r>
          </a:p>
          <a:p>
            <a:pPr marL="0" indent="0">
              <a:buNone/>
            </a:pPr>
            <a:endParaRPr lang="en-GB" sz="2800">
              <a:solidFill>
                <a:srgbClr val="002060"/>
              </a:solidFill>
              <a:latin typeface="Comic Sans MS"/>
              <a:cs typeface="Arial"/>
            </a:endParaRPr>
          </a:p>
          <a:p>
            <a:pPr marL="400050" lvl="1" indent="0">
              <a:buNone/>
            </a:pPr>
            <a:r>
              <a:rPr lang="en-GB" sz="2600">
                <a:solidFill>
                  <a:srgbClr val="002060"/>
                </a:solidFill>
                <a:latin typeface="Comic Sans MS"/>
                <a:cs typeface="Arial"/>
              </a:rPr>
              <a:t>Use real-life routines (shopping, getting dressed, bath time) as chances for conversation. </a:t>
            </a:r>
          </a:p>
          <a:p>
            <a:pPr marL="400050" lvl="1" indent="0">
              <a:buNone/>
            </a:pPr>
            <a:endParaRPr lang="en-GB" sz="2600">
              <a:solidFill>
                <a:srgbClr val="002060"/>
              </a:solidFill>
              <a:latin typeface="Comic Sans MS"/>
              <a:cs typeface="Arial"/>
            </a:endParaRPr>
          </a:p>
          <a:p>
            <a:pPr marL="0" indent="0">
              <a:buNone/>
            </a:pPr>
            <a:r>
              <a:rPr lang="en-GB" sz="2800" b="1">
                <a:solidFill>
                  <a:srgbClr val="002060"/>
                </a:solidFill>
                <a:latin typeface="Comic Sans MS"/>
                <a:cs typeface="Arial"/>
              </a:rPr>
              <a:t>2. Comment, don’t quiz</a:t>
            </a:r>
          </a:p>
          <a:p>
            <a:pPr marL="0" indent="0">
              <a:buNone/>
            </a:pPr>
            <a:endParaRPr lang="en-GB" sz="2800">
              <a:solidFill>
                <a:srgbClr val="002060"/>
              </a:solidFill>
              <a:latin typeface="Comic Sans MS"/>
              <a:cs typeface="Arial"/>
            </a:endParaRPr>
          </a:p>
          <a:p>
            <a:pPr marL="400050" lvl="1" indent="0">
              <a:buNone/>
            </a:pPr>
            <a:r>
              <a:rPr lang="en-GB" sz="2600">
                <a:solidFill>
                  <a:srgbClr val="002060"/>
                </a:solidFill>
                <a:latin typeface="Comic Sans MS"/>
                <a:cs typeface="Arial"/>
              </a:rPr>
              <a:t>Instead of constant questions ("What colour is that?"), try narrating.</a:t>
            </a:r>
          </a:p>
        </p:txBody>
      </p:sp>
      <p:pic>
        <p:nvPicPr>
          <p:cNvPr id="5" name="Picture 4">
            <a:extLst>
              <a:ext uri="{FF2B5EF4-FFF2-40B4-BE49-F238E27FC236}">
                <a16:creationId xmlns:a16="http://schemas.microsoft.com/office/drawing/2014/main" id="{BF176432-8971-2514-D258-C8EDD27F1AF8}"/>
              </a:ext>
            </a:extLst>
          </p:cNvPr>
          <p:cNvPicPr>
            <a:picLocks noChangeAspect="1"/>
          </p:cNvPicPr>
          <p:nvPr/>
        </p:nvPicPr>
        <p:blipFill rotWithShape="1">
          <a:blip r:embed="rId3"/>
          <a:srcRect r="27451"/>
          <a:stretch/>
        </p:blipFill>
        <p:spPr>
          <a:xfrm>
            <a:off x="9335852" y="116632"/>
            <a:ext cx="2664296" cy="857840"/>
          </a:xfrm>
          <a:prstGeom prst="rect">
            <a:avLst/>
          </a:prstGeom>
        </p:spPr>
      </p:pic>
    </p:spTree>
    <p:extLst>
      <p:ext uri="{BB962C8B-B14F-4D97-AF65-F5344CB8AC3E}">
        <p14:creationId xmlns:p14="http://schemas.microsoft.com/office/powerpoint/2010/main" val="1261811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lumOff val="90000"/>
          </a:schemeClr>
        </a:solidFill>
        <a:effectLst/>
      </p:bgPr>
    </p:bg>
    <p:spTree>
      <p:nvGrpSpPr>
        <p:cNvPr id="1" name="">
          <a:extLst>
            <a:ext uri="{FF2B5EF4-FFF2-40B4-BE49-F238E27FC236}">
              <a16:creationId xmlns:a16="http://schemas.microsoft.com/office/drawing/2014/main" id="{076825CC-82D5-5342-B763-B8A6667FDE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FE8C5-32BB-CF62-7965-F39CD6EFAE84}"/>
              </a:ext>
            </a:extLst>
          </p:cNvPr>
          <p:cNvSpPr>
            <a:spLocks noGrp="1"/>
          </p:cNvSpPr>
          <p:nvPr>
            <p:ph type="title"/>
          </p:nvPr>
        </p:nvSpPr>
        <p:spPr>
          <a:xfrm>
            <a:off x="332874" y="545552"/>
            <a:ext cx="8596668" cy="1320800"/>
          </a:xfrm>
        </p:spPr>
        <p:txBody>
          <a:bodyPr>
            <a:normAutofit/>
          </a:bodyPr>
          <a:lstStyle/>
          <a:p>
            <a:r>
              <a:rPr lang="en-GB" sz="4400" b="1">
                <a:solidFill>
                  <a:srgbClr val="002060"/>
                </a:solidFill>
                <a:latin typeface="Comic Sans MS" panose="030F0702030302020204" pitchFamily="66" charset="0"/>
                <a:cs typeface="Arial" panose="020B0604020202020204" pitchFamily="34" charset="0"/>
              </a:rPr>
              <a:t>5 Strategies for parents</a:t>
            </a:r>
          </a:p>
        </p:txBody>
      </p:sp>
      <p:sp>
        <p:nvSpPr>
          <p:cNvPr id="3" name="Content Placeholder 2">
            <a:extLst>
              <a:ext uri="{FF2B5EF4-FFF2-40B4-BE49-F238E27FC236}">
                <a16:creationId xmlns:a16="http://schemas.microsoft.com/office/drawing/2014/main" id="{0BD8F284-C8ED-E216-4011-B409A7D565CB}"/>
              </a:ext>
            </a:extLst>
          </p:cNvPr>
          <p:cNvSpPr>
            <a:spLocks noGrp="1"/>
          </p:cNvSpPr>
          <p:nvPr>
            <p:ph idx="1"/>
          </p:nvPr>
        </p:nvSpPr>
        <p:spPr>
          <a:xfrm>
            <a:off x="677333" y="1778645"/>
            <a:ext cx="5932013" cy="4734449"/>
          </a:xfrm>
        </p:spPr>
        <p:txBody>
          <a:bodyPr vert="horz" lIns="91440" tIns="45720" rIns="91440" bIns="45720" rtlCol="0" anchor="t">
            <a:normAutofit/>
          </a:bodyPr>
          <a:lstStyle/>
          <a:p>
            <a:pPr marL="0" indent="0">
              <a:buNone/>
            </a:pPr>
            <a:r>
              <a:rPr lang="en-GB" sz="2800" b="1">
                <a:solidFill>
                  <a:srgbClr val="002060"/>
                </a:solidFill>
                <a:latin typeface="Comic Sans MS"/>
                <a:cs typeface="Arial"/>
              </a:rPr>
              <a:t>3. Switch off and tune in</a:t>
            </a:r>
          </a:p>
          <a:p>
            <a:pPr marL="0" indent="0">
              <a:buNone/>
            </a:pPr>
            <a:endParaRPr lang="en-GB" sz="2800">
              <a:solidFill>
                <a:srgbClr val="002060"/>
              </a:solidFill>
              <a:latin typeface="Comic Sans MS"/>
              <a:cs typeface="Arial"/>
            </a:endParaRPr>
          </a:p>
          <a:p>
            <a:pPr marL="400050" lvl="1" indent="0">
              <a:buNone/>
            </a:pPr>
            <a:r>
              <a:rPr lang="en-GB" sz="2600">
                <a:solidFill>
                  <a:srgbClr val="002060"/>
                </a:solidFill>
                <a:latin typeface="Comic Sans MS"/>
                <a:cs typeface="Arial"/>
              </a:rPr>
              <a:t>Encourage “device-free playtimes”</a:t>
            </a:r>
          </a:p>
          <a:p>
            <a:pPr marL="400050" lvl="1" indent="0">
              <a:buNone/>
            </a:pPr>
            <a:endParaRPr lang="en-GB" sz="2600">
              <a:solidFill>
                <a:srgbClr val="002060"/>
              </a:solidFill>
              <a:latin typeface="Comic Sans MS"/>
              <a:cs typeface="Arial"/>
            </a:endParaRPr>
          </a:p>
          <a:p>
            <a:pPr marL="0" indent="0">
              <a:buNone/>
            </a:pPr>
            <a:r>
              <a:rPr lang="en-GB" sz="2800" b="1">
                <a:solidFill>
                  <a:srgbClr val="002060"/>
                </a:solidFill>
                <a:latin typeface="Comic Sans MS"/>
                <a:cs typeface="Arial"/>
              </a:rPr>
              <a:t>4. Use stories every day</a:t>
            </a:r>
          </a:p>
          <a:p>
            <a:pPr marL="0" indent="0">
              <a:buNone/>
            </a:pPr>
            <a:endParaRPr lang="en-GB" sz="2800">
              <a:solidFill>
                <a:srgbClr val="002060"/>
              </a:solidFill>
              <a:latin typeface="Comic Sans MS"/>
              <a:cs typeface="Arial"/>
            </a:endParaRPr>
          </a:p>
          <a:p>
            <a:pPr marL="400050" lvl="1" indent="0">
              <a:buNone/>
            </a:pPr>
            <a:r>
              <a:rPr lang="en-GB" sz="2600">
                <a:solidFill>
                  <a:srgbClr val="002060"/>
                </a:solidFill>
                <a:latin typeface="Comic Sans MS"/>
                <a:cs typeface="Arial"/>
              </a:rPr>
              <a:t>Read the same book multiple times, talk about the pictures, act it out with toys.</a:t>
            </a:r>
          </a:p>
        </p:txBody>
      </p:sp>
      <p:pic>
        <p:nvPicPr>
          <p:cNvPr id="5" name="Picture 4">
            <a:extLst>
              <a:ext uri="{FF2B5EF4-FFF2-40B4-BE49-F238E27FC236}">
                <a16:creationId xmlns:a16="http://schemas.microsoft.com/office/drawing/2014/main" id="{69CBB569-266D-F273-09A3-F36D2B781ECF}"/>
              </a:ext>
            </a:extLst>
          </p:cNvPr>
          <p:cNvPicPr>
            <a:picLocks noChangeAspect="1"/>
          </p:cNvPicPr>
          <p:nvPr/>
        </p:nvPicPr>
        <p:blipFill rotWithShape="1">
          <a:blip r:embed="rId3"/>
          <a:srcRect r="27451"/>
          <a:stretch/>
        </p:blipFill>
        <p:spPr>
          <a:xfrm>
            <a:off x="9335852" y="116632"/>
            <a:ext cx="2664296" cy="857840"/>
          </a:xfrm>
          <a:prstGeom prst="rect">
            <a:avLst/>
          </a:prstGeom>
        </p:spPr>
      </p:pic>
      <p:pic>
        <p:nvPicPr>
          <p:cNvPr id="2052" name="Picture 4" descr="African American Girl Playing with Building Blocks while Sitting with ...">
            <a:extLst>
              <a:ext uri="{FF2B5EF4-FFF2-40B4-BE49-F238E27FC236}">
                <a16:creationId xmlns:a16="http://schemas.microsoft.com/office/drawing/2014/main" id="{792C5B36-ACDB-DC15-6DF8-F3B44F8298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4667" y="2018297"/>
            <a:ext cx="3810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360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lumOff val="90000"/>
          </a:schemeClr>
        </a:solidFill>
        <a:effectLst/>
      </p:bgPr>
    </p:bg>
    <p:spTree>
      <p:nvGrpSpPr>
        <p:cNvPr id="1" name="">
          <a:extLst>
            <a:ext uri="{FF2B5EF4-FFF2-40B4-BE49-F238E27FC236}">
              <a16:creationId xmlns:a16="http://schemas.microsoft.com/office/drawing/2014/main" id="{35620BE8-4CDE-6F32-DF39-D05E1B46F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47A27-41AF-88DD-3966-840F8FD2EB3C}"/>
              </a:ext>
            </a:extLst>
          </p:cNvPr>
          <p:cNvSpPr>
            <a:spLocks noGrp="1"/>
          </p:cNvSpPr>
          <p:nvPr>
            <p:ph type="title"/>
          </p:nvPr>
        </p:nvSpPr>
        <p:spPr>
          <a:xfrm>
            <a:off x="332874" y="545552"/>
            <a:ext cx="8596668" cy="1320800"/>
          </a:xfrm>
        </p:spPr>
        <p:txBody>
          <a:bodyPr>
            <a:normAutofit/>
          </a:bodyPr>
          <a:lstStyle/>
          <a:p>
            <a:r>
              <a:rPr lang="en-GB" sz="4400" b="1">
                <a:solidFill>
                  <a:srgbClr val="002060"/>
                </a:solidFill>
                <a:latin typeface="Comic Sans MS" panose="030F0702030302020204" pitchFamily="66" charset="0"/>
                <a:cs typeface="Arial" panose="020B0604020202020204" pitchFamily="34" charset="0"/>
              </a:rPr>
              <a:t>5 Strategies for parents</a:t>
            </a:r>
          </a:p>
        </p:txBody>
      </p:sp>
      <p:sp>
        <p:nvSpPr>
          <p:cNvPr id="3" name="Content Placeholder 2">
            <a:extLst>
              <a:ext uri="{FF2B5EF4-FFF2-40B4-BE49-F238E27FC236}">
                <a16:creationId xmlns:a16="http://schemas.microsoft.com/office/drawing/2014/main" id="{C1F4BBB1-FF8C-F81A-D6ED-42D33DB40F1D}"/>
              </a:ext>
            </a:extLst>
          </p:cNvPr>
          <p:cNvSpPr>
            <a:spLocks noGrp="1"/>
          </p:cNvSpPr>
          <p:nvPr>
            <p:ph idx="1"/>
          </p:nvPr>
        </p:nvSpPr>
        <p:spPr>
          <a:xfrm>
            <a:off x="677334" y="1778645"/>
            <a:ext cx="5755550" cy="4734449"/>
          </a:xfrm>
        </p:spPr>
        <p:txBody>
          <a:bodyPr vert="horz" lIns="91440" tIns="45720" rIns="91440" bIns="45720" rtlCol="0" anchor="t">
            <a:normAutofit/>
          </a:bodyPr>
          <a:lstStyle/>
          <a:p>
            <a:pPr marL="0" indent="0">
              <a:buNone/>
            </a:pPr>
            <a:r>
              <a:rPr lang="en-GB" sz="2800" b="1">
                <a:solidFill>
                  <a:srgbClr val="002060"/>
                </a:solidFill>
                <a:latin typeface="Comic Sans MS"/>
                <a:cs typeface="Arial"/>
              </a:rPr>
              <a:t>5. Play turn-taking games</a:t>
            </a:r>
            <a:endParaRPr lang="en-GB" sz="2800">
              <a:solidFill>
                <a:srgbClr val="002060"/>
              </a:solidFill>
              <a:latin typeface="Comic Sans MS"/>
              <a:cs typeface="Arial"/>
            </a:endParaRPr>
          </a:p>
          <a:p>
            <a:pPr marL="400050" lvl="1" indent="0">
              <a:buNone/>
            </a:pPr>
            <a:endParaRPr lang="en-GB" sz="2600">
              <a:solidFill>
                <a:srgbClr val="002060"/>
              </a:solidFill>
              <a:latin typeface="Comic Sans MS"/>
              <a:cs typeface="Arial"/>
            </a:endParaRPr>
          </a:p>
          <a:p>
            <a:pPr marL="400050" lvl="1" indent="0">
              <a:buNone/>
            </a:pPr>
            <a:r>
              <a:rPr lang="en-GB" sz="2600">
                <a:solidFill>
                  <a:srgbClr val="002060"/>
                </a:solidFill>
                <a:latin typeface="Comic Sans MS"/>
                <a:cs typeface="Arial"/>
              </a:rPr>
              <a:t>Simple games like “Simon Says,” “I Spy,” or board games teach listening and speaking in turn.</a:t>
            </a:r>
          </a:p>
        </p:txBody>
      </p:sp>
      <p:pic>
        <p:nvPicPr>
          <p:cNvPr id="5" name="Picture 4">
            <a:extLst>
              <a:ext uri="{FF2B5EF4-FFF2-40B4-BE49-F238E27FC236}">
                <a16:creationId xmlns:a16="http://schemas.microsoft.com/office/drawing/2014/main" id="{9E5C66A2-F7D5-53B0-ABE3-87F090346258}"/>
              </a:ext>
            </a:extLst>
          </p:cNvPr>
          <p:cNvPicPr>
            <a:picLocks noChangeAspect="1"/>
          </p:cNvPicPr>
          <p:nvPr/>
        </p:nvPicPr>
        <p:blipFill rotWithShape="1">
          <a:blip r:embed="rId3"/>
          <a:srcRect r="27451"/>
          <a:stretch/>
        </p:blipFill>
        <p:spPr>
          <a:xfrm>
            <a:off x="9335852" y="116632"/>
            <a:ext cx="2664296" cy="857840"/>
          </a:xfrm>
          <a:prstGeom prst="rect">
            <a:avLst/>
          </a:prstGeom>
        </p:spPr>
      </p:pic>
      <p:pic>
        <p:nvPicPr>
          <p:cNvPr id="3076" name="Picture 4" descr="Family playing jenga game — Stock Photo © NatashaFedorova #143375093">
            <a:extLst>
              <a:ext uri="{FF2B5EF4-FFF2-40B4-BE49-F238E27FC236}">
                <a16:creationId xmlns:a16="http://schemas.microsoft.com/office/drawing/2014/main" id="{A5E0F372-E6DF-29C6-E6CB-FCCE7C4267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778"/>
          <a:stretch>
            <a:fillRect/>
          </a:stretch>
        </p:blipFill>
        <p:spPr bwMode="auto">
          <a:xfrm>
            <a:off x="6777344" y="1729917"/>
            <a:ext cx="4873876" cy="306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974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B6D2B409-1210-E297-CCDF-1E517B571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FC60FA-63EA-4670-AE15-898442F3720D}"/>
              </a:ext>
            </a:extLst>
          </p:cNvPr>
          <p:cNvSpPr>
            <a:spLocks noGrp="1"/>
          </p:cNvSpPr>
          <p:nvPr>
            <p:ph type="ctrTitle"/>
          </p:nvPr>
        </p:nvSpPr>
        <p:spPr>
          <a:xfrm>
            <a:off x="1592366" y="1840210"/>
            <a:ext cx="9144000" cy="2387600"/>
          </a:xfrm>
        </p:spPr>
        <p:txBody>
          <a:bodyPr>
            <a:normAutofit/>
          </a:bodyPr>
          <a:lstStyle/>
          <a:p>
            <a:r>
              <a:rPr lang="en-US" b="1">
                <a:solidFill>
                  <a:srgbClr val="002060"/>
                </a:solidFill>
                <a:latin typeface="Comic Sans MS"/>
                <a:ea typeface="Verdana"/>
              </a:rPr>
              <a:t>Pupil Premium</a:t>
            </a:r>
          </a:p>
        </p:txBody>
      </p:sp>
      <p:pic>
        <p:nvPicPr>
          <p:cNvPr id="3" name="Picture 2">
            <a:extLst>
              <a:ext uri="{FF2B5EF4-FFF2-40B4-BE49-F238E27FC236}">
                <a16:creationId xmlns:a16="http://schemas.microsoft.com/office/drawing/2014/main" id="{C8C5A291-88D4-21D8-4731-F78178192593}"/>
              </a:ext>
            </a:extLst>
          </p:cNvPr>
          <p:cNvPicPr>
            <a:picLocks noChangeAspect="1"/>
          </p:cNvPicPr>
          <p:nvPr/>
        </p:nvPicPr>
        <p:blipFill rotWithShape="1">
          <a:blip r:embed="rId3"/>
          <a:srcRect r="27451"/>
          <a:stretch/>
        </p:blipFill>
        <p:spPr>
          <a:xfrm>
            <a:off x="9335852" y="116632"/>
            <a:ext cx="2664296" cy="857840"/>
          </a:xfrm>
          <a:prstGeom prst="rect">
            <a:avLst/>
          </a:prstGeom>
        </p:spPr>
      </p:pic>
    </p:spTree>
    <p:extLst>
      <p:ext uri="{BB962C8B-B14F-4D97-AF65-F5344CB8AC3E}">
        <p14:creationId xmlns:p14="http://schemas.microsoft.com/office/powerpoint/2010/main" val="28715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lumOff val="90000"/>
          </a:schemeClr>
        </a:solidFill>
        <a:effectLst/>
      </p:bgPr>
    </p:bg>
    <p:spTree>
      <p:nvGrpSpPr>
        <p:cNvPr id="1" name="">
          <a:extLst>
            <a:ext uri="{FF2B5EF4-FFF2-40B4-BE49-F238E27FC236}">
              <a16:creationId xmlns:a16="http://schemas.microsoft.com/office/drawing/2014/main" id="{8DB865F5-708E-15BC-2FBE-5C5D67A89F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CF2FC-6144-15B5-738A-A02956764F62}"/>
              </a:ext>
            </a:extLst>
          </p:cNvPr>
          <p:cNvSpPr>
            <a:spLocks noGrp="1"/>
          </p:cNvSpPr>
          <p:nvPr>
            <p:ph type="title"/>
          </p:nvPr>
        </p:nvSpPr>
        <p:spPr>
          <a:xfrm>
            <a:off x="332874" y="545552"/>
            <a:ext cx="8596668" cy="1320800"/>
          </a:xfrm>
        </p:spPr>
        <p:txBody>
          <a:bodyPr>
            <a:normAutofit/>
          </a:bodyPr>
          <a:lstStyle/>
          <a:p>
            <a:r>
              <a:rPr lang="en-GB" sz="4400" b="1">
                <a:solidFill>
                  <a:srgbClr val="002060"/>
                </a:solidFill>
                <a:latin typeface="Comic Sans MS" panose="030F0702030302020204" pitchFamily="66" charset="0"/>
                <a:cs typeface="Arial" panose="020B0604020202020204" pitchFamily="34" charset="0"/>
              </a:rPr>
              <a:t>Pupil Premium</a:t>
            </a:r>
          </a:p>
        </p:txBody>
      </p:sp>
      <p:sp>
        <p:nvSpPr>
          <p:cNvPr id="3" name="Content Placeholder 2">
            <a:extLst>
              <a:ext uri="{FF2B5EF4-FFF2-40B4-BE49-F238E27FC236}">
                <a16:creationId xmlns:a16="http://schemas.microsoft.com/office/drawing/2014/main" id="{59507FAA-9C4A-0E9B-6F24-C75E29F67890}"/>
              </a:ext>
            </a:extLst>
          </p:cNvPr>
          <p:cNvSpPr>
            <a:spLocks noGrp="1"/>
          </p:cNvSpPr>
          <p:nvPr>
            <p:ph idx="1"/>
          </p:nvPr>
        </p:nvSpPr>
        <p:spPr>
          <a:xfrm>
            <a:off x="677334" y="1427747"/>
            <a:ext cx="11030252" cy="5430253"/>
          </a:xfrm>
        </p:spPr>
        <p:txBody>
          <a:bodyPr vert="horz" lIns="91440" tIns="45720" rIns="91440" bIns="45720" rtlCol="0" anchor="t">
            <a:normAutofit/>
          </a:bodyPr>
          <a:lstStyle/>
          <a:p>
            <a:pPr marL="0" indent="0" fontAlgn="base">
              <a:buNone/>
            </a:pPr>
            <a:r>
              <a:rPr lang="en-GB">
                <a:latin typeface="Comic Sans MS" panose="030F0702030302020204" pitchFamily="66" charset="0"/>
              </a:rPr>
              <a:t>Your child may be eligible for the Pupil Premium if you receive, or have received in the last six years, any of the following benefits: </a:t>
            </a:r>
          </a:p>
          <a:p>
            <a:pPr fontAlgn="base"/>
            <a:r>
              <a:rPr lang="en-GB">
                <a:latin typeface="Comic Sans MS" panose="030F0702030302020204" pitchFamily="66" charset="0"/>
              </a:rPr>
              <a:t>Income Support </a:t>
            </a:r>
          </a:p>
          <a:p>
            <a:pPr fontAlgn="base"/>
            <a:r>
              <a:rPr lang="en-GB">
                <a:latin typeface="Comic Sans MS" panose="030F0702030302020204" pitchFamily="66" charset="0"/>
              </a:rPr>
              <a:t>Income-Based Jobseeker's Allowance </a:t>
            </a:r>
          </a:p>
          <a:p>
            <a:pPr fontAlgn="base"/>
            <a:r>
              <a:rPr lang="en-GB">
                <a:latin typeface="Comic Sans MS" panose="030F0702030302020204" pitchFamily="66" charset="0"/>
              </a:rPr>
              <a:t>Income-Related Employment and Support Allowance </a:t>
            </a:r>
          </a:p>
          <a:p>
            <a:pPr fontAlgn="base"/>
            <a:r>
              <a:rPr lang="en-GB">
                <a:latin typeface="Comic Sans MS" panose="030F0702030302020204" pitchFamily="66" charset="0"/>
              </a:rPr>
              <a:t>Support under Part VI of the Immigration and Asylum Act 1999 </a:t>
            </a:r>
          </a:p>
          <a:p>
            <a:pPr fontAlgn="base"/>
            <a:r>
              <a:rPr lang="en-GB">
                <a:latin typeface="Comic Sans MS" panose="030F0702030302020204" pitchFamily="66" charset="0"/>
              </a:rPr>
              <a:t>The guaranteed element of Pension Credit </a:t>
            </a:r>
          </a:p>
          <a:p>
            <a:pPr fontAlgn="base"/>
            <a:r>
              <a:rPr lang="en-GB">
                <a:latin typeface="Comic Sans MS" panose="030F0702030302020204" pitchFamily="66" charset="0"/>
              </a:rPr>
              <a:t>Child Tax Credit (provided you’re not also entitled to Working Tax Credit and have an annual gross income of no more than £16,190) </a:t>
            </a:r>
          </a:p>
          <a:p>
            <a:pPr fontAlgn="base"/>
            <a:r>
              <a:rPr lang="en-GB">
                <a:latin typeface="Comic Sans MS" panose="030F0702030302020204" pitchFamily="66" charset="0"/>
              </a:rPr>
              <a:t>Working Tax Credit run-on (paid for 4 weeks after you stop qualifying for Working Tax Credit) </a:t>
            </a:r>
          </a:p>
          <a:p>
            <a:pPr fontAlgn="base"/>
            <a:r>
              <a:rPr lang="en-GB">
                <a:latin typeface="Comic Sans MS" panose="030F0702030302020204" pitchFamily="66" charset="0"/>
              </a:rPr>
              <a:t>Universal Credit (provided you have an annual net earned income of no more than £7,400) </a:t>
            </a:r>
          </a:p>
          <a:p>
            <a:pPr fontAlgn="base"/>
            <a:r>
              <a:rPr lang="en-GB">
                <a:latin typeface="Comic Sans MS" panose="030F0702030302020204" pitchFamily="66" charset="0"/>
              </a:rPr>
              <a:t>Additionally, children of service families, or who are in care or have previously been in care, for any period of time, may also be eligible for Pupil Premium. </a:t>
            </a:r>
          </a:p>
        </p:txBody>
      </p:sp>
      <p:pic>
        <p:nvPicPr>
          <p:cNvPr id="5" name="Picture 4">
            <a:extLst>
              <a:ext uri="{FF2B5EF4-FFF2-40B4-BE49-F238E27FC236}">
                <a16:creationId xmlns:a16="http://schemas.microsoft.com/office/drawing/2014/main" id="{DB55E973-84CB-8C03-83D1-84EA172675E8}"/>
              </a:ext>
            </a:extLst>
          </p:cNvPr>
          <p:cNvPicPr>
            <a:picLocks noChangeAspect="1"/>
          </p:cNvPicPr>
          <p:nvPr/>
        </p:nvPicPr>
        <p:blipFill rotWithShape="1">
          <a:blip r:embed="rId3"/>
          <a:srcRect r="27451"/>
          <a:stretch/>
        </p:blipFill>
        <p:spPr>
          <a:xfrm>
            <a:off x="9335852" y="116632"/>
            <a:ext cx="2664296" cy="857840"/>
          </a:xfrm>
          <a:prstGeom prst="rect">
            <a:avLst/>
          </a:prstGeom>
        </p:spPr>
      </p:pic>
      <p:pic>
        <p:nvPicPr>
          <p:cNvPr id="4" name="Picture 3">
            <a:extLst>
              <a:ext uri="{FF2B5EF4-FFF2-40B4-BE49-F238E27FC236}">
                <a16:creationId xmlns:a16="http://schemas.microsoft.com/office/drawing/2014/main" id="{CC00CDAB-8498-594D-9968-91EDF46FF7DF}"/>
              </a:ext>
            </a:extLst>
          </p:cNvPr>
          <p:cNvPicPr>
            <a:picLocks noChangeAspect="1"/>
          </p:cNvPicPr>
          <p:nvPr/>
        </p:nvPicPr>
        <p:blipFill>
          <a:blip r:embed="rId4"/>
          <a:stretch>
            <a:fillRect/>
          </a:stretch>
        </p:blipFill>
        <p:spPr>
          <a:xfrm>
            <a:off x="9902955" y="2041239"/>
            <a:ext cx="1804631" cy="1824908"/>
          </a:xfrm>
          <a:prstGeom prst="rect">
            <a:avLst/>
          </a:prstGeom>
        </p:spPr>
      </p:pic>
    </p:spTree>
    <p:extLst>
      <p:ext uri="{BB962C8B-B14F-4D97-AF65-F5344CB8AC3E}">
        <p14:creationId xmlns:p14="http://schemas.microsoft.com/office/powerpoint/2010/main" val="113360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2" name="Shape 0"/>
          <p:cNvSpPr/>
          <p:nvPr/>
        </p:nvSpPr>
        <p:spPr>
          <a:xfrm>
            <a:off x="0" y="0"/>
            <a:ext cx="1219200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3" name="Shape 1"/>
          <p:cNvSpPr/>
          <p:nvPr/>
        </p:nvSpPr>
        <p:spPr>
          <a:xfrm>
            <a:off x="0" y="6766560"/>
            <a:ext cx="1219200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4" name="Shape 2"/>
          <p:cNvSpPr/>
          <p:nvPr/>
        </p:nvSpPr>
        <p:spPr>
          <a:xfrm rot="2700000">
            <a:off x="411480"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5" name="Shape 3"/>
          <p:cNvSpPr/>
          <p:nvPr/>
        </p:nvSpPr>
        <p:spPr>
          <a:xfrm rot="2700000">
            <a:off x="795528"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6" name="Shape 4"/>
          <p:cNvSpPr/>
          <p:nvPr/>
        </p:nvSpPr>
        <p:spPr>
          <a:xfrm rot="2700000">
            <a:off x="1179576"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7" name="Shape 5"/>
          <p:cNvSpPr/>
          <p:nvPr/>
        </p:nvSpPr>
        <p:spPr>
          <a:xfrm rot="2700000">
            <a:off x="1563624"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8" name="Shape 6"/>
          <p:cNvSpPr/>
          <p:nvPr/>
        </p:nvSpPr>
        <p:spPr>
          <a:xfrm rot="2700000">
            <a:off x="1947672"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9" name="Shape 7"/>
          <p:cNvSpPr/>
          <p:nvPr/>
        </p:nvSpPr>
        <p:spPr>
          <a:xfrm rot="2700000">
            <a:off x="2331720"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0" name="Shape 8"/>
          <p:cNvSpPr/>
          <p:nvPr/>
        </p:nvSpPr>
        <p:spPr>
          <a:xfrm rot="2700000">
            <a:off x="2715768"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1" name="Shape 9"/>
          <p:cNvSpPr/>
          <p:nvPr/>
        </p:nvSpPr>
        <p:spPr>
          <a:xfrm rot="2700000">
            <a:off x="3099816"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2" name="Shape 10"/>
          <p:cNvSpPr/>
          <p:nvPr/>
        </p:nvSpPr>
        <p:spPr>
          <a:xfrm rot="2700000">
            <a:off x="3483864"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3" name="Shape 11"/>
          <p:cNvSpPr/>
          <p:nvPr/>
        </p:nvSpPr>
        <p:spPr>
          <a:xfrm rot="2700000">
            <a:off x="3867912"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4" name="Text 12"/>
          <p:cNvSpPr/>
          <p:nvPr/>
        </p:nvSpPr>
        <p:spPr>
          <a:xfrm>
            <a:off x="502920" y="6446520"/>
            <a:ext cx="3017520" cy="20116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Staplehurst School PTA</a:t>
            </a:r>
            <a:endParaRPr kumimoji="0" lang="en-US" sz="850" b="0" i="0" u="none" strike="noStrike" kern="1200" cap="none" spc="0" normalizeH="0" baseline="0" noProof="0" dirty="0">
              <a:ln>
                <a:noFill/>
              </a:ln>
              <a:solidFill>
                <a:prstClr val="black"/>
              </a:solidFill>
              <a:effectLst/>
              <a:uLnTx/>
              <a:uFillTx/>
              <a:latin typeface="Aptos"/>
              <a:ea typeface="+mn-ea"/>
              <a:cs typeface="+mn-cs"/>
            </a:endParaRPr>
          </a:p>
        </p:txBody>
      </p:sp>
      <p:sp>
        <p:nvSpPr>
          <p:cNvPr id="15" name="Text 13"/>
          <p:cNvSpPr/>
          <p:nvPr/>
        </p:nvSpPr>
        <p:spPr>
          <a:xfrm>
            <a:off x="11292840" y="6446520"/>
            <a:ext cx="365760" cy="201168"/>
          </a:xfrm>
          <a:prstGeom prst="rect">
            <a:avLst/>
          </a:prstGeom>
          <a:noFill/>
          <a:ln/>
        </p:spPr>
        <p:txBody>
          <a:bodyPr wrap="square"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1</a:t>
            </a:r>
            <a:endParaRPr kumimoji="0" lang="en-US" sz="850" b="0" i="0" u="none" strike="noStrike" kern="1200" cap="none" spc="0" normalizeH="0" baseline="0" noProof="0" dirty="0">
              <a:ln>
                <a:noFill/>
              </a:ln>
              <a:solidFill>
                <a:prstClr val="black"/>
              </a:solidFill>
              <a:effectLst/>
              <a:uLnTx/>
              <a:uFillTx/>
              <a:latin typeface="Aptos"/>
              <a:ea typeface="+mn-ea"/>
              <a:cs typeface="+mn-cs"/>
            </a:endParaRPr>
          </a:p>
        </p:txBody>
      </p:sp>
      <p:sp>
        <p:nvSpPr>
          <p:cNvPr id="16" name="Shape 14"/>
          <p:cNvSpPr/>
          <p:nvPr/>
        </p:nvSpPr>
        <p:spPr>
          <a:xfrm>
            <a:off x="594360" y="658368"/>
            <a:ext cx="109728" cy="53492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7" name="Text 15"/>
          <p:cNvSpPr/>
          <p:nvPr/>
        </p:nvSpPr>
        <p:spPr>
          <a:xfrm>
            <a:off x="960120" y="1005840"/>
            <a:ext cx="6035040" cy="2377440"/>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102033"/>
                </a:solidFill>
                <a:effectLst/>
                <a:uLnTx/>
                <a:uFillTx/>
                <a:latin typeface="Aptos Display" pitchFamily="34" charset="0"/>
                <a:ea typeface="Aptos Display" pitchFamily="34" charset="-122"/>
                <a:cs typeface="Aptos Display" pitchFamily="34" charset="-120"/>
              </a:rPr>
              <a:t>Welcome to</a:t>
            </a:r>
            <a:endParaRPr kumimoji="0" lang="en-US" sz="4200" b="0"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102033"/>
                </a:solidFill>
                <a:effectLst/>
                <a:uLnTx/>
                <a:uFillTx/>
                <a:latin typeface="Aptos Display" pitchFamily="34" charset="0"/>
                <a:ea typeface="Aptos Display" pitchFamily="34" charset="-122"/>
                <a:cs typeface="Aptos Display" pitchFamily="34" charset="-120"/>
              </a:rPr>
              <a:t>Staplehurst</a:t>
            </a:r>
            <a:endParaRPr kumimoji="0" lang="en-US" sz="4200" b="0"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102033"/>
                </a:solidFill>
                <a:effectLst/>
                <a:uLnTx/>
                <a:uFillTx/>
                <a:latin typeface="Aptos Display" pitchFamily="34" charset="0"/>
                <a:ea typeface="Aptos Display" pitchFamily="34" charset="-122"/>
                <a:cs typeface="Aptos Display" pitchFamily="34" charset="-120"/>
              </a:rPr>
              <a:t>School PTA</a:t>
            </a:r>
            <a:endParaRPr kumimoji="0" lang="en-US" sz="4200" b="0" i="0" u="none" strike="noStrike" kern="1200" cap="none" spc="0" normalizeH="0" baseline="0" noProof="0" dirty="0">
              <a:ln>
                <a:noFill/>
              </a:ln>
              <a:solidFill>
                <a:prstClr val="black"/>
              </a:solidFill>
              <a:effectLst/>
              <a:uLnTx/>
              <a:uFillTx/>
              <a:latin typeface="Aptos"/>
              <a:ea typeface="+mn-ea"/>
              <a:cs typeface="+mn-cs"/>
            </a:endParaRPr>
          </a:p>
        </p:txBody>
      </p:sp>
      <p:sp>
        <p:nvSpPr>
          <p:cNvPr id="18" name="Text 16"/>
          <p:cNvSpPr/>
          <p:nvPr/>
        </p:nvSpPr>
        <p:spPr>
          <a:xfrm>
            <a:off x="987552" y="3611880"/>
            <a:ext cx="5394960" cy="502920"/>
          </a:xfrm>
          <a:prstGeom prst="rect">
            <a:avLst/>
          </a:prstGeom>
          <a:noFill/>
          <a:ln/>
        </p:spPr>
        <p:txBody>
          <a:bodyPr wrap="square" lIns="0" tIns="0" rIns="0" bIns="0"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An introduction for parents and carers joining our school community.</a:t>
            </a:r>
            <a:endParaRPr kumimoji="0" lang="en-US" sz="1800" b="0" i="0" u="none" strike="noStrike" kern="1200" cap="none" spc="0" normalizeH="0" baseline="0" noProof="0" dirty="0">
              <a:ln>
                <a:noFill/>
              </a:ln>
              <a:solidFill>
                <a:prstClr val="black"/>
              </a:solidFill>
              <a:effectLst/>
              <a:uLnTx/>
              <a:uFillTx/>
              <a:latin typeface="Aptos"/>
              <a:ea typeface="+mn-ea"/>
              <a:cs typeface="+mn-cs"/>
            </a:endParaRPr>
          </a:p>
        </p:txBody>
      </p:sp>
      <p:sp>
        <p:nvSpPr>
          <p:cNvPr id="19" name="Shape 17"/>
          <p:cNvSpPr/>
          <p:nvPr/>
        </p:nvSpPr>
        <p:spPr>
          <a:xfrm>
            <a:off x="987552" y="4315968"/>
            <a:ext cx="3886200" cy="0"/>
          </a:xfrm>
          <a:prstGeom prst="line">
            <a:avLst/>
          </a:prstGeom>
          <a:noFill/>
          <a:ln w="13970">
            <a:solidFill>
              <a:srgbClr val="D8D0C4"/>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0" name="Text 18"/>
          <p:cNvSpPr/>
          <p:nvPr/>
        </p:nvSpPr>
        <p:spPr>
          <a:xfrm>
            <a:off x="987552" y="4526280"/>
            <a:ext cx="3108960" cy="310896"/>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87B7E"/>
                </a:solidFill>
                <a:effectLst/>
                <a:uLnTx/>
                <a:uFillTx/>
                <a:latin typeface="Aptos" pitchFamily="34" charset="0"/>
                <a:ea typeface="Aptos" pitchFamily="34" charset="-122"/>
                <a:cs typeface="Aptos" pitchFamily="34" charset="-120"/>
              </a:rPr>
              <a:t>Kelly &amp; Nikki</a:t>
            </a:r>
            <a:endParaRPr kumimoji="0" lang="en-US" sz="1800" b="0" i="0" u="none" strike="noStrike" kern="1200" cap="none" spc="0" normalizeH="0" baseline="0" noProof="0" dirty="0">
              <a:ln>
                <a:noFill/>
              </a:ln>
              <a:solidFill>
                <a:prstClr val="black"/>
              </a:solidFill>
              <a:effectLst/>
              <a:uLnTx/>
              <a:uFillTx/>
              <a:latin typeface="Aptos"/>
              <a:ea typeface="+mn-ea"/>
              <a:cs typeface="+mn-cs"/>
            </a:endParaRPr>
          </a:p>
        </p:txBody>
      </p:sp>
      <p:sp>
        <p:nvSpPr>
          <p:cNvPr id="21" name="Text 19"/>
          <p:cNvSpPr/>
          <p:nvPr/>
        </p:nvSpPr>
        <p:spPr>
          <a:xfrm>
            <a:off x="987552" y="4873752"/>
            <a:ext cx="2834640" cy="256032"/>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Chair &amp; Secretary</a:t>
            </a:r>
            <a:endParaRPr kumimoji="0" lang="en-US" sz="1500" b="0" i="0" u="none" strike="noStrike" kern="1200" cap="none" spc="0" normalizeH="0" baseline="0" noProof="0" dirty="0">
              <a:ln>
                <a:noFill/>
              </a:ln>
              <a:solidFill>
                <a:prstClr val="black"/>
              </a:solidFill>
              <a:effectLst/>
              <a:uLnTx/>
              <a:uFillTx/>
              <a:latin typeface="Aptos"/>
              <a:ea typeface="+mn-ea"/>
              <a:cs typeface="+mn-cs"/>
            </a:endParaRPr>
          </a:p>
        </p:txBody>
      </p:sp>
      <p:sp>
        <p:nvSpPr>
          <p:cNvPr id="22" name="Shape 20"/>
          <p:cNvSpPr/>
          <p:nvPr/>
        </p:nvSpPr>
        <p:spPr>
          <a:xfrm>
            <a:off x="7882128" y="1143000"/>
            <a:ext cx="3154680" cy="0"/>
          </a:xfrm>
          <a:prstGeom prst="line">
            <a:avLst/>
          </a:prstGeom>
          <a:noFill/>
          <a:ln w="2794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3" name="Text 21"/>
          <p:cNvSpPr/>
          <p:nvPr/>
        </p:nvSpPr>
        <p:spPr>
          <a:xfrm>
            <a:off x="8183880" y="1463040"/>
            <a:ext cx="2606040" cy="347472"/>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102033"/>
                </a:solidFill>
                <a:effectLst/>
                <a:uLnTx/>
                <a:uFillTx/>
                <a:latin typeface="Aptos Display" pitchFamily="34" charset="0"/>
                <a:ea typeface="Aptos Display" pitchFamily="34" charset="-122"/>
                <a:cs typeface="Aptos Display" pitchFamily="34" charset="-120"/>
              </a:rPr>
              <a:t>What you’ll hear today</a:t>
            </a:r>
            <a:endParaRPr kumimoji="0" lang="en-US" sz="2100" b="0" i="0" u="none" strike="noStrike" kern="1200" cap="none" spc="0" normalizeH="0" baseline="0" noProof="0" dirty="0">
              <a:ln>
                <a:noFill/>
              </a:ln>
              <a:solidFill>
                <a:prstClr val="black"/>
              </a:solidFill>
              <a:effectLst/>
              <a:uLnTx/>
              <a:uFillTx/>
              <a:latin typeface="Aptos"/>
              <a:ea typeface="+mn-ea"/>
              <a:cs typeface="+mn-cs"/>
            </a:endParaRPr>
          </a:p>
        </p:txBody>
      </p:sp>
      <p:sp>
        <p:nvSpPr>
          <p:cNvPr id="24" name="Shape 22"/>
          <p:cNvSpPr/>
          <p:nvPr/>
        </p:nvSpPr>
        <p:spPr>
          <a:xfrm>
            <a:off x="8211312" y="2093976"/>
            <a:ext cx="68580" cy="68580"/>
          </a:xfrm>
          <a:prstGeom prst="ellipse">
            <a:avLst/>
          </a:prstGeom>
          <a:solidFill>
            <a:srgbClr val="EC6A5A"/>
          </a:solidFill>
          <a:ln w="12700">
            <a:solidFill>
              <a:srgbClr val="EC6A5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5" name="Text 23"/>
          <p:cNvSpPr/>
          <p:nvPr/>
        </p:nvSpPr>
        <p:spPr>
          <a:xfrm>
            <a:off x="8375904" y="2011680"/>
            <a:ext cx="2258568" cy="26885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Who the PTA are</a:t>
            </a:r>
            <a:endParaRPr kumimoji="0" lang="en-US" sz="1550" b="0" i="0" u="none" strike="noStrike" kern="1200" cap="none" spc="0" normalizeH="0" baseline="0" noProof="0" dirty="0">
              <a:ln>
                <a:noFill/>
              </a:ln>
              <a:solidFill>
                <a:prstClr val="black"/>
              </a:solidFill>
              <a:effectLst/>
              <a:uLnTx/>
              <a:uFillTx/>
              <a:latin typeface="Aptos"/>
              <a:ea typeface="+mn-ea"/>
              <a:cs typeface="+mn-cs"/>
            </a:endParaRPr>
          </a:p>
        </p:txBody>
      </p:sp>
      <p:sp>
        <p:nvSpPr>
          <p:cNvPr id="26" name="Shape 24"/>
          <p:cNvSpPr/>
          <p:nvPr/>
        </p:nvSpPr>
        <p:spPr>
          <a:xfrm>
            <a:off x="8211312" y="2490851"/>
            <a:ext cx="68580" cy="68580"/>
          </a:xfrm>
          <a:prstGeom prst="ellipse">
            <a:avLst/>
          </a:prstGeom>
          <a:solidFill>
            <a:srgbClr val="EC6A5A"/>
          </a:solidFill>
          <a:ln w="12700">
            <a:solidFill>
              <a:srgbClr val="EC6A5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7" name="Text 25"/>
          <p:cNvSpPr/>
          <p:nvPr/>
        </p:nvSpPr>
        <p:spPr>
          <a:xfrm>
            <a:off x="8375904" y="2408555"/>
            <a:ext cx="2258568" cy="26885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How we raise funds</a:t>
            </a:r>
            <a:endParaRPr kumimoji="0" lang="en-US" sz="1550" b="0" i="0" u="none" strike="noStrike" kern="1200" cap="none" spc="0" normalizeH="0" baseline="0" noProof="0" dirty="0">
              <a:ln>
                <a:noFill/>
              </a:ln>
              <a:solidFill>
                <a:prstClr val="black"/>
              </a:solidFill>
              <a:effectLst/>
              <a:uLnTx/>
              <a:uFillTx/>
              <a:latin typeface="Aptos"/>
              <a:ea typeface="+mn-ea"/>
              <a:cs typeface="+mn-cs"/>
            </a:endParaRPr>
          </a:p>
        </p:txBody>
      </p:sp>
      <p:sp>
        <p:nvSpPr>
          <p:cNvPr id="28" name="Shape 26"/>
          <p:cNvSpPr/>
          <p:nvPr/>
        </p:nvSpPr>
        <p:spPr>
          <a:xfrm>
            <a:off x="8211312" y="2887726"/>
            <a:ext cx="68580" cy="68580"/>
          </a:xfrm>
          <a:prstGeom prst="ellipse">
            <a:avLst/>
          </a:prstGeom>
          <a:solidFill>
            <a:srgbClr val="EC6A5A"/>
          </a:solidFill>
          <a:ln w="12700">
            <a:solidFill>
              <a:srgbClr val="EC6A5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9" name="Text 27"/>
          <p:cNvSpPr/>
          <p:nvPr/>
        </p:nvSpPr>
        <p:spPr>
          <a:xfrm>
            <a:off x="8375904" y="2805430"/>
            <a:ext cx="2258568" cy="26885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What those funds provide</a:t>
            </a:r>
            <a:endParaRPr kumimoji="0" lang="en-US" sz="1550" b="0" i="0" u="none" strike="noStrike" kern="1200" cap="none" spc="0" normalizeH="0" baseline="0" noProof="0" dirty="0">
              <a:ln>
                <a:noFill/>
              </a:ln>
              <a:solidFill>
                <a:prstClr val="black"/>
              </a:solidFill>
              <a:effectLst/>
              <a:uLnTx/>
              <a:uFillTx/>
              <a:latin typeface="Aptos"/>
              <a:ea typeface="+mn-ea"/>
              <a:cs typeface="+mn-cs"/>
            </a:endParaRPr>
          </a:p>
        </p:txBody>
      </p:sp>
      <p:sp>
        <p:nvSpPr>
          <p:cNvPr id="30" name="Shape 28"/>
          <p:cNvSpPr/>
          <p:nvPr/>
        </p:nvSpPr>
        <p:spPr>
          <a:xfrm>
            <a:off x="8211312" y="3284601"/>
            <a:ext cx="68580" cy="68580"/>
          </a:xfrm>
          <a:prstGeom prst="ellipse">
            <a:avLst/>
          </a:prstGeom>
          <a:solidFill>
            <a:srgbClr val="EC6A5A"/>
          </a:solidFill>
          <a:ln w="12700">
            <a:solidFill>
              <a:srgbClr val="EC6A5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31" name="Text 29"/>
          <p:cNvSpPr/>
          <p:nvPr/>
        </p:nvSpPr>
        <p:spPr>
          <a:xfrm>
            <a:off x="8375904" y="3202305"/>
            <a:ext cx="2258568" cy="26885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How to stay connected</a:t>
            </a:r>
            <a:endParaRPr kumimoji="0" lang="en-US" sz="1550" b="0" i="0" u="none" strike="noStrike" kern="1200" cap="none" spc="0" normalizeH="0" baseline="0" noProof="0" dirty="0">
              <a:ln>
                <a:noFill/>
              </a:ln>
              <a:solidFill>
                <a:prstClr val="black"/>
              </a:solidFill>
              <a:effectLst/>
              <a:uLnTx/>
              <a:uFillTx/>
              <a:latin typeface="Aptos"/>
              <a:ea typeface="+mn-ea"/>
              <a:cs typeface="+mn-cs"/>
            </a:endParaRPr>
          </a:p>
        </p:txBody>
      </p:sp>
      <p:sp>
        <p:nvSpPr>
          <p:cNvPr id="32" name="Shape 30"/>
          <p:cNvSpPr/>
          <p:nvPr/>
        </p:nvSpPr>
        <p:spPr>
          <a:xfrm>
            <a:off x="8211312" y="3681476"/>
            <a:ext cx="68580" cy="68580"/>
          </a:xfrm>
          <a:prstGeom prst="ellipse">
            <a:avLst/>
          </a:prstGeom>
          <a:solidFill>
            <a:srgbClr val="EC6A5A"/>
          </a:solidFill>
          <a:ln w="12700">
            <a:solidFill>
              <a:srgbClr val="EC6A5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33" name="Text 31"/>
          <p:cNvSpPr/>
          <p:nvPr/>
        </p:nvSpPr>
        <p:spPr>
          <a:xfrm>
            <a:off x="8375904" y="3599180"/>
            <a:ext cx="2258568" cy="26885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Ways to support or join in</a:t>
            </a:r>
            <a:endParaRPr kumimoji="0" lang="en-US" sz="1550" b="0" i="0" u="none" strike="noStrike" kern="1200" cap="none" spc="0" normalizeH="0" baseline="0" noProof="0" dirty="0">
              <a:ln>
                <a:noFill/>
              </a:ln>
              <a:solidFill>
                <a:prstClr val="black"/>
              </a:solidFill>
              <a:effectLst/>
              <a:uLnTx/>
              <a:uFillTx/>
              <a:latin typeface="Aptos"/>
              <a:ea typeface="+mn-ea"/>
              <a:cs typeface="+mn-cs"/>
            </a:endParaRPr>
          </a:p>
        </p:txBody>
      </p:sp>
      <p:sp>
        <p:nvSpPr>
          <p:cNvPr id="34" name="Rectangle 1">
            <a:extLst>
              <a:ext uri="{FF2B5EF4-FFF2-40B4-BE49-F238E27FC236}">
                <a16:creationId xmlns:a16="http://schemas.microsoft.com/office/drawing/2014/main" id="{A58E8589-24B3-3ADB-45CE-E7CE4CD651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pic>
        <p:nvPicPr>
          <p:cNvPr id="36" name="Picture 35">
            <a:extLst>
              <a:ext uri="{FF2B5EF4-FFF2-40B4-BE49-F238E27FC236}">
                <a16:creationId xmlns:a16="http://schemas.microsoft.com/office/drawing/2014/main" id="{D8BD988D-A14C-9161-02CA-8E8344844839}"/>
              </a:ext>
            </a:extLst>
          </p:cNvPr>
          <p:cNvPicPr>
            <a:picLocks noChangeAspect="1"/>
          </p:cNvPicPr>
          <p:nvPr/>
        </p:nvPicPr>
        <p:blipFill>
          <a:blip r:embed="rId3"/>
          <a:stretch>
            <a:fillRect/>
          </a:stretch>
        </p:blipFill>
        <p:spPr>
          <a:xfrm>
            <a:off x="7882128" y="3821004"/>
            <a:ext cx="3036996" cy="303699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2" name="Shape 0"/>
          <p:cNvSpPr/>
          <p:nvPr/>
        </p:nvSpPr>
        <p:spPr>
          <a:xfrm>
            <a:off x="0" y="0"/>
            <a:ext cx="1219200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3" name="Shape 1"/>
          <p:cNvSpPr/>
          <p:nvPr/>
        </p:nvSpPr>
        <p:spPr>
          <a:xfrm>
            <a:off x="0" y="6766560"/>
            <a:ext cx="1219200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4" name="Shape 2"/>
          <p:cNvSpPr/>
          <p:nvPr/>
        </p:nvSpPr>
        <p:spPr>
          <a:xfrm rot="2700000">
            <a:off x="411480"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5" name="Shape 3"/>
          <p:cNvSpPr/>
          <p:nvPr/>
        </p:nvSpPr>
        <p:spPr>
          <a:xfrm rot="2700000">
            <a:off x="795528"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6" name="Shape 4"/>
          <p:cNvSpPr/>
          <p:nvPr/>
        </p:nvSpPr>
        <p:spPr>
          <a:xfrm rot="2700000">
            <a:off x="1179576"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7" name="Shape 5"/>
          <p:cNvSpPr/>
          <p:nvPr/>
        </p:nvSpPr>
        <p:spPr>
          <a:xfrm rot="2700000">
            <a:off x="1563624"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8" name="Shape 6"/>
          <p:cNvSpPr/>
          <p:nvPr/>
        </p:nvSpPr>
        <p:spPr>
          <a:xfrm rot="2700000">
            <a:off x="1947672"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9" name="Shape 7"/>
          <p:cNvSpPr/>
          <p:nvPr/>
        </p:nvSpPr>
        <p:spPr>
          <a:xfrm rot="2700000">
            <a:off x="2331720"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0" name="Shape 8"/>
          <p:cNvSpPr/>
          <p:nvPr/>
        </p:nvSpPr>
        <p:spPr>
          <a:xfrm rot="2700000">
            <a:off x="2715768"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1" name="Shape 9"/>
          <p:cNvSpPr/>
          <p:nvPr/>
        </p:nvSpPr>
        <p:spPr>
          <a:xfrm rot="2700000">
            <a:off x="3099816"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2" name="Shape 10"/>
          <p:cNvSpPr/>
          <p:nvPr/>
        </p:nvSpPr>
        <p:spPr>
          <a:xfrm rot="2700000">
            <a:off x="3483864"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3" name="Shape 11"/>
          <p:cNvSpPr/>
          <p:nvPr/>
        </p:nvSpPr>
        <p:spPr>
          <a:xfrm rot="2700000">
            <a:off x="3867912"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4" name="Text 12"/>
          <p:cNvSpPr/>
          <p:nvPr/>
        </p:nvSpPr>
        <p:spPr>
          <a:xfrm>
            <a:off x="502920" y="6446520"/>
            <a:ext cx="3017520" cy="20116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Staplehurst School PTA</a:t>
            </a:r>
            <a:endParaRPr kumimoji="0" lang="en-US" sz="850" b="0" i="0" u="none" strike="noStrike" kern="1200" cap="none" spc="0" normalizeH="0" baseline="0" noProof="0" dirty="0">
              <a:ln>
                <a:noFill/>
              </a:ln>
              <a:solidFill>
                <a:prstClr val="black"/>
              </a:solidFill>
              <a:effectLst/>
              <a:uLnTx/>
              <a:uFillTx/>
              <a:latin typeface="Aptos"/>
              <a:ea typeface="+mn-ea"/>
              <a:cs typeface="+mn-cs"/>
            </a:endParaRPr>
          </a:p>
        </p:txBody>
      </p:sp>
      <p:sp>
        <p:nvSpPr>
          <p:cNvPr id="15" name="Text 13"/>
          <p:cNvSpPr/>
          <p:nvPr/>
        </p:nvSpPr>
        <p:spPr>
          <a:xfrm>
            <a:off x="11292840" y="6446520"/>
            <a:ext cx="365760" cy="201168"/>
          </a:xfrm>
          <a:prstGeom prst="rect">
            <a:avLst/>
          </a:prstGeom>
          <a:noFill/>
          <a:ln/>
        </p:spPr>
        <p:txBody>
          <a:bodyPr wrap="square"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2</a:t>
            </a:r>
            <a:endParaRPr kumimoji="0" lang="en-US" sz="850" b="0" i="0" u="none" strike="noStrike" kern="1200" cap="none" spc="0" normalizeH="0" baseline="0" noProof="0" dirty="0">
              <a:ln>
                <a:noFill/>
              </a:ln>
              <a:solidFill>
                <a:prstClr val="black"/>
              </a:solidFill>
              <a:effectLst/>
              <a:uLnTx/>
              <a:uFillTx/>
              <a:latin typeface="Aptos"/>
              <a:ea typeface="+mn-ea"/>
              <a:cs typeface="+mn-cs"/>
            </a:endParaRPr>
          </a:p>
        </p:txBody>
      </p:sp>
      <p:sp>
        <p:nvSpPr>
          <p:cNvPr id="16" name="Text 14"/>
          <p:cNvSpPr/>
          <p:nvPr/>
        </p:nvSpPr>
        <p:spPr>
          <a:xfrm>
            <a:off x="594360" y="502920"/>
            <a:ext cx="7955280" cy="56692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02033"/>
                </a:solidFill>
                <a:effectLst/>
                <a:uLnTx/>
                <a:uFillTx/>
                <a:latin typeface="Aptos Display" pitchFamily="34" charset="0"/>
                <a:ea typeface="Aptos Display" pitchFamily="34" charset="-122"/>
                <a:cs typeface="Aptos Display" pitchFamily="34" charset="-120"/>
              </a:rPr>
              <a:t>Who we are — and what we do</a:t>
            </a:r>
            <a:endParaRPr kumimoji="0" lang="en-US" sz="3300" b="0" i="0" u="none" strike="noStrike" kern="1200" cap="none" spc="0" normalizeH="0" baseline="0" noProof="0" dirty="0">
              <a:ln>
                <a:noFill/>
              </a:ln>
              <a:solidFill>
                <a:prstClr val="black"/>
              </a:solidFill>
              <a:effectLst/>
              <a:uLnTx/>
              <a:uFillTx/>
              <a:latin typeface="Aptos"/>
              <a:ea typeface="+mn-ea"/>
              <a:cs typeface="+mn-cs"/>
            </a:endParaRPr>
          </a:p>
        </p:txBody>
      </p:sp>
      <p:sp>
        <p:nvSpPr>
          <p:cNvPr id="17" name="Shape 15"/>
          <p:cNvSpPr/>
          <p:nvPr/>
        </p:nvSpPr>
        <p:spPr>
          <a:xfrm>
            <a:off x="594360" y="1124712"/>
            <a:ext cx="1051560" cy="64008"/>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8" name="Shape 16"/>
          <p:cNvSpPr/>
          <p:nvPr/>
        </p:nvSpPr>
        <p:spPr>
          <a:xfrm>
            <a:off x="1709928" y="1124712"/>
            <a:ext cx="530352" cy="64008"/>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9" name="Text 17"/>
          <p:cNvSpPr/>
          <p:nvPr/>
        </p:nvSpPr>
        <p:spPr>
          <a:xfrm>
            <a:off x="594360" y="1261872"/>
            <a:ext cx="8686800" cy="38404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The PTA brings families together to make school life even more special.</a:t>
            </a:r>
            <a:endParaRPr kumimoji="0" lang="en-US" sz="1550" b="0" i="0" u="none" strike="noStrike" kern="1200" cap="none" spc="0" normalizeH="0" baseline="0" noProof="0" dirty="0">
              <a:ln>
                <a:noFill/>
              </a:ln>
              <a:solidFill>
                <a:prstClr val="black"/>
              </a:solidFill>
              <a:effectLst/>
              <a:uLnTx/>
              <a:uFillTx/>
              <a:latin typeface="Aptos"/>
              <a:ea typeface="+mn-ea"/>
              <a:cs typeface="+mn-cs"/>
            </a:endParaRPr>
          </a:p>
        </p:txBody>
      </p:sp>
      <p:sp>
        <p:nvSpPr>
          <p:cNvPr id="20" name="Text 18"/>
          <p:cNvSpPr/>
          <p:nvPr/>
        </p:nvSpPr>
        <p:spPr>
          <a:xfrm>
            <a:off x="777240" y="1847088"/>
            <a:ext cx="4389120" cy="38404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102033"/>
                </a:solidFill>
                <a:effectLst/>
                <a:uLnTx/>
                <a:uFillTx/>
                <a:latin typeface="Aptos Display" pitchFamily="34" charset="0"/>
                <a:ea typeface="Aptos Display" pitchFamily="34" charset="-122"/>
                <a:cs typeface="Aptos Display" pitchFamily="34" charset="-120"/>
              </a:rPr>
              <a:t>Who are we?</a:t>
            </a:r>
            <a:endParaRPr kumimoji="0" lang="en-US" sz="2500" b="0" i="0" u="none" strike="noStrike" kern="1200" cap="none" spc="0" normalizeH="0" baseline="0" noProof="0" dirty="0">
              <a:ln>
                <a:noFill/>
              </a:ln>
              <a:solidFill>
                <a:prstClr val="black"/>
              </a:solidFill>
              <a:effectLst/>
              <a:uLnTx/>
              <a:uFillTx/>
              <a:latin typeface="Aptos"/>
              <a:ea typeface="+mn-ea"/>
              <a:cs typeface="+mn-cs"/>
            </a:endParaRPr>
          </a:p>
        </p:txBody>
      </p:sp>
      <p:sp>
        <p:nvSpPr>
          <p:cNvPr id="21" name="Text 19"/>
          <p:cNvSpPr/>
          <p:nvPr/>
        </p:nvSpPr>
        <p:spPr>
          <a:xfrm>
            <a:off x="777240" y="2359152"/>
            <a:ext cx="4343400" cy="1143000"/>
          </a:xfrm>
          <a:prstGeom prst="rect">
            <a:avLst/>
          </a:prstGeom>
          <a:noFill/>
          <a:ln/>
        </p:spPr>
        <p:txBody>
          <a:bodyPr wrap="square" lIns="381" tIns="381" rIns="381" bIns="381"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3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The core PTA members are parents from across different year groups — working and non-working — who volunteer their time to support the school.</a:t>
            </a:r>
            <a:endParaRPr kumimoji="0" lang="en-US" sz="1730" b="0" i="0" u="none" strike="noStrike" kern="1200" cap="none" spc="0" normalizeH="0" baseline="0" noProof="0" dirty="0">
              <a:ln>
                <a:noFill/>
              </a:ln>
              <a:solidFill>
                <a:prstClr val="black"/>
              </a:solidFill>
              <a:effectLst/>
              <a:uLnTx/>
              <a:uFillTx/>
              <a:latin typeface="Aptos"/>
              <a:ea typeface="+mn-ea"/>
              <a:cs typeface="+mn-cs"/>
            </a:endParaRPr>
          </a:p>
        </p:txBody>
      </p:sp>
      <p:sp>
        <p:nvSpPr>
          <p:cNvPr id="22" name="Shape 20"/>
          <p:cNvSpPr/>
          <p:nvPr/>
        </p:nvSpPr>
        <p:spPr>
          <a:xfrm>
            <a:off x="5870448" y="1783080"/>
            <a:ext cx="0" cy="0"/>
          </a:xfrm>
          <a:prstGeom prst="line">
            <a:avLst/>
          </a:prstGeom>
          <a:noFill/>
          <a:ln w="15875">
            <a:solidFill>
              <a:srgbClr val="D8D0C4"/>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3" name="Shape 21"/>
          <p:cNvSpPr/>
          <p:nvPr/>
        </p:nvSpPr>
        <p:spPr>
          <a:xfrm>
            <a:off x="5806440" y="1691640"/>
            <a:ext cx="0" cy="3429000"/>
          </a:xfrm>
          <a:prstGeom prst="line">
            <a:avLst/>
          </a:prstGeom>
          <a:noFill/>
          <a:ln w="17780">
            <a:solidFill>
              <a:srgbClr val="D8D0C4"/>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4" name="Text 22"/>
          <p:cNvSpPr/>
          <p:nvPr/>
        </p:nvSpPr>
        <p:spPr>
          <a:xfrm>
            <a:off x="6400800" y="1847088"/>
            <a:ext cx="4663440" cy="38404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102033"/>
                </a:solidFill>
                <a:effectLst/>
                <a:uLnTx/>
                <a:uFillTx/>
                <a:latin typeface="Aptos Display" pitchFamily="34" charset="0"/>
                <a:ea typeface="Aptos Display" pitchFamily="34" charset="-122"/>
                <a:cs typeface="Aptos Display" pitchFamily="34" charset="-120"/>
              </a:rPr>
              <a:t>What do we do?</a:t>
            </a:r>
            <a:endParaRPr kumimoji="0" lang="en-US" sz="2500" b="0" i="0" u="none" strike="noStrike" kern="1200" cap="none" spc="0" normalizeH="0" baseline="0" noProof="0" dirty="0">
              <a:ln>
                <a:noFill/>
              </a:ln>
              <a:solidFill>
                <a:prstClr val="black"/>
              </a:solidFill>
              <a:effectLst/>
              <a:uLnTx/>
              <a:uFillTx/>
              <a:latin typeface="Aptos"/>
              <a:ea typeface="+mn-ea"/>
              <a:cs typeface="+mn-cs"/>
            </a:endParaRPr>
          </a:p>
        </p:txBody>
      </p:sp>
      <p:sp>
        <p:nvSpPr>
          <p:cNvPr id="25" name="Text 23"/>
          <p:cNvSpPr/>
          <p:nvPr/>
        </p:nvSpPr>
        <p:spPr>
          <a:xfrm>
            <a:off x="6400800" y="2359152"/>
            <a:ext cx="4526280" cy="1005840"/>
          </a:xfrm>
          <a:prstGeom prst="rect">
            <a:avLst/>
          </a:prstGeom>
          <a:noFill/>
          <a:ln/>
        </p:spPr>
        <p:txBody>
          <a:bodyPr wrap="square" lIns="381" tIns="381" rIns="381" bIns="381"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3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We provide things the school budget does not cover — helping bring fun into learning and making school life extra special.</a:t>
            </a:r>
            <a:endParaRPr kumimoji="0" lang="en-US" sz="1730" b="0" i="0" u="none" strike="noStrike" kern="1200" cap="none" spc="0" normalizeH="0" baseline="0" noProof="0" dirty="0">
              <a:ln>
                <a:noFill/>
              </a:ln>
              <a:solidFill>
                <a:prstClr val="black"/>
              </a:solidFill>
              <a:effectLst/>
              <a:uLnTx/>
              <a:uFillTx/>
              <a:latin typeface="Aptos"/>
              <a:ea typeface="+mn-ea"/>
              <a:cs typeface="+mn-cs"/>
            </a:endParaRPr>
          </a:p>
        </p:txBody>
      </p:sp>
      <p:sp>
        <p:nvSpPr>
          <p:cNvPr id="26" name="Text 24"/>
          <p:cNvSpPr/>
          <p:nvPr/>
        </p:nvSpPr>
        <p:spPr>
          <a:xfrm>
            <a:off x="6400800" y="3529584"/>
            <a:ext cx="4617720" cy="969264"/>
          </a:xfrm>
          <a:prstGeom prst="rect">
            <a:avLst/>
          </a:prstGeom>
          <a:noFill/>
          <a:ln/>
        </p:spPr>
        <p:txBody>
          <a:bodyPr wrap="square" lIns="381" tIns="381" rIns="381" bIns="381"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3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We do this by running events children love and by raising funds through events, grants, donations and sponsorship.</a:t>
            </a:r>
            <a:endParaRPr kumimoji="0" lang="en-US" sz="1730" b="0" i="0" u="none" strike="noStrike" kern="1200" cap="none" spc="0" normalizeH="0" baseline="0" noProof="0" dirty="0">
              <a:ln>
                <a:noFill/>
              </a:ln>
              <a:solidFill>
                <a:prstClr val="black"/>
              </a:solidFill>
              <a:effectLst/>
              <a:uLnTx/>
              <a:uFillTx/>
              <a:latin typeface="Aptos"/>
              <a:ea typeface="+mn-ea"/>
              <a:cs typeface="+mn-cs"/>
            </a:endParaRPr>
          </a:p>
        </p:txBody>
      </p:sp>
      <p:sp>
        <p:nvSpPr>
          <p:cNvPr id="27" name="Shape 25"/>
          <p:cNvSpPr/>
          <p:nvPr/>
        </p:nvSpPr>
        <p:spPr>
          <a:xfrm>
            <a:off x="777240" y="5047488"/>
            <a:ext cx="10652760" cy="658368"/>
          </a:xfrm>
          <a:prstGeom prst="rect">
            <a:avLst/>
          </a:prstGeom>
          <a:solidFill>
            <a:srgbClr val="102033"/>
          </a:solidFill>
          <a:ln w="12700">
            <a:solidFill>
              <a:srgbClr val="102033"/>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8" name="Text 26"/>
          <p:cNvSpPr/>
          <p:nvPr/>
        </p:nvSpPr>
        <p:spPr>
          <a:xfrm>
            <a:off x="1005840" y="5193792"/>
            <a:ext cx="10149840" cy="256032"/>
          </a:xfrm>
          <a:prstGeom prst="rect">
            <a:avLst/>
          </a:prstGeom>
          <a:noFill/>
          <a:ln/>
        </p:spPr>
        <p:txBody>
          <a:bodyPr wrap="square" lIns="0" tIns="0" rIns="0" bIns="0"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ptos" pitchFamily="34" charset="0"/>
                <a:ea typeface="Aptos" pitchFamily="34" charset="-122"/>
                <a:cs typeface="Aptos" pitchFamily="34" charset="-120"/>
              </a:rPr>
              <a:t>Our aim: more memorable moments for every child at Staplehurst.</a:t>
            </a:r>
            <a:endParaRPr kumimoji="0" lang="en-US" sz="1800" b="0" i="0" u="none" strike="noStrike" kern="1200" cap="none" spc="0" normalizeH="0" baseline="0" noProof="0" dirty="0">
              <a:ln>
                <a:noFill/>
              </a:ln>
              <a:solidFill>
                <a:prstClr val="black"/>
              </a:solidFill>
              <a:effectLst/>
              <a:uLnTx/>
              <a:uFillTx/>
              <a:latin typeface="Aptos"/>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rgbClr val="002060"/>
                </a:solidFill>
                <a:latin typeface="Comic Sans MS"/>
              </a:rPr>
              <a:t>EYFS Teaching Team</a:t>
            </a:r>
          </a:p>
        </p:txBody>
      </p:sp>
      <p:sp>
        <p:nvSpPr>
          <p:cNvPr id="3" name="Text Placeholder 2"/>
          <p:cNvSpPr>
            <a:spLocks noGrp="1"/>
          </p:cNvSpPr>
          <p:nvPr>
            <p:ph idx="1"/>
          </p:nvPr>
        </p:nvSpPr>
        <p:spPr/>
        <p:txBody>
          <a:bodyPr vert="horz" lIns="91440" tIns="45720" rIns="91440" bIns="45720" rtlCol="0" anchor="t">
            <a:normAutofit/>
          </a:bodyPr>
          <a:lstStyle/>
          <a:p>
            <a:pPr marL="0" indent="0" algn="ctr">
              <a:buNone/>
            </a:pPr>
            <a:endParaRPr lang="en-US" sz="2400" dirty="0">
              <a:solidFill>
                <a:srgbClr val="002060"/>
              </a:solidFill>
              <a:latin typeface="Comic Sans MS" panose="030F0702030302020204" pitchFamily="66" charset="0"/>
            </a:endParaRPr>
          </a:p>
          <a:p>
            <a:pPr marL="0" indent="0" algn="ctr">
              <a:buNone/>
            </a:pPr>
            <a:r>
              <a:rPr lang="en-US" sz="3600" b="1" dirty="0">
                <a:solidFill>
                  <a:srgbClr val="002060"/>
                </a:solidFill>
                <a:latin typeface="Comic Sans MS"/>
              </a:rPr>
              <a:t>Mrs Golding – EYG, Benjamin Class, </a:t>
            </a:r>
          </a:p>
          <a:p>
            <a:pPr marL="0" indent="0" algn="ctr">
              <a:buNone/>
            </a:pPr>
            <a:r>
              <a:rPr lang="en-US" sz="3600" b="1" dirty="0">
                <a:solidFill>
                  <a:srgbClr val="002060"/>
                </a:solidFill>
                <a:latin typeface="Comic Sans MS"/>
              </a:rPr>
              <a:t>EYFS Phase Leader</a:t>
            </a:r>
          </a:p>
          <a:p>
            <a:pPr marL="0" indent="0" algn="ctr">
              <a:buNone/>
            </a:pPr>
            <a:endParaRPr lang="en-US" sz="3600" b="1" dirty="0">
              <a:solidFill>
                <a:srgbClr val="002060"/>
              </a:solidFill>
              <a:latin typeface="Comic Sans MS"/>
            </a:endParaRPr>
          </a:p>
          <a:p>
            <a:pPr marL="0" indent="0" algn="ctr">
              <a:buNone/>
            </a:pPr>
            <a:r>
              <a:rPr lang="en-US" sz="3600" b="1" dirty="0">
                <a:solidFill>
                  <a:srgbClr val="002060"/>
                </a:solidFill>
                <a:latin typeface="Comic Sans MS"/>
              </a:rPr>
              <a:t>Miss Fraser – EYF Farah Class</a:t>
            </a:r>
          </a:p>
          <a:p>
            <a:pPr marL="0" indent="0" algn="ctr">
              <a:buNone/>
            </a:pPr>
            <a:endParaRPr lang="en-US" sz="3600" b="1" dirty="0">
              <a:solidFill>
                <a:srgbClr val="002060"/>
              </a:solidFill>
              <a:latin typeface="Comic Sans MS"/>
            </a:endParaRPr>
          </a:p>
          <a:p>
            <a:pPr marL="0" indent="0" algn="ctr">
              <a:buNone/>
            </a:pPr>
            <a:r>
              <a:rPr lang="en-US" sz="3600" b="1" dirty="0">
                <a:solidFill>
                  <a:srgbClr val="002060"/>
                </a:solidFill>
                <a:latin typeface="Comic Sans MS"/>
              </a:rPr>
              <a:t>Mrs Batten Teaching Assistant</a:t>
            </a:r>
          </a:p>
          <a:p>
            <a:pPr algn="ctr"/>
            <a:endParaRPr lang="en-US" sz="2400" dirty="0">
              <a:solidFill>
                <a:srgbClr val="002060"/>
              </a:solidFill>
              <a:latin typeface="Comic Sans MS"/>
            </a:endParaRPr>
          </a:p>
          <a:p>
            <a:pPr algn="ctr"/>
            <a:endParaRPr lang="en-US" sz="2400" dirty="0">
              <a:solidFill>
                <a:srgbClr val="002060"/>
              </a:solidFill>
              <a:latin typeface="Comic Sans MS"/>
            </a:endParaRPr>
          </a:p>
        </p:txBody>
      </p:sp>
      <p:pic>
        <p:nvPicPr>
          <p:cNvPr id="10" name="Picture 9"/>
          <p:cNvPicPr>
            <a:picLocks noChangeAspect="1"/>
          </p:cNvPicPr>
          <p:nvPr/>
        </p:nvPicPr>
        <p:blipFill rotWithShape="1">
          <a:blip r:embed="rId3"/>
          <a:srcRect r="27451"/>
          <a:stretch/>
        </p:blipFill>
        <p:spPr>
          <a:xfrm>
            <a:off x="9335852" y="116632"/>
            <a:ext cx="2664296" cy="857840"/>
          </a:xfrm>
          <a:prstGeom prst="rect">
            <a:avLst/>
          </a:prstGeom>
        </p:spPr>
      </p:pic>
      <p:sp>
        <p:nvSpPr>
          <p:cNvPr id="11" name="TextBox 10">
            <a:extLst>
              <a:ext uri="{FF2B5EF4-FFF2-40B4-BE49-F238E27FC236}">
                <a16:creationId xmlns:a16="http://schemas.microsoft.com/office/drawing/2014/main" id="{149A973F-A6FC-0EFF-7C90-E143B37A2A03}"/>
              </a:ext>
            </a:extLst>
          </p:cNvPr>
          <p:cNvSpPr txBox="1"/>
          <p:nvPr/>
        </p:nvSpPr>
        <p:spPr>
          <a:xfrm>
            <a:off x="6895694" y="4706936"/>
            <a:ext cx="195197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400" dirty="0">
              <a:latin typeface="Comic Sans MS"/>
              <a:ea typeface="Calibri"/>
              <a:cs typeface="Calibri"/>
            </a:endParaRPr>
          </a:p>
          <a:p>
            <a:pPr algn="ctr"/>
            <a:endParaRPr lang="en-US" sz="2400" dirty="0">
              <a:latin typeface="Comic Sans MS"/>
              <a:ea typeface="Calibri"/>
              <a:cs typeface="Calibri"/>
            </a:endParaRPr>
          </a:p>
          <a:p>
            <a:pPr algn="ctr"/>
            <a:endParaRPr lang="en-US" sz="2400" dirty="0">
              <a:latin typeface="Comic Sans MS"/>
              <a:ea typeface="Calibri"/>
              <a:cs typeface="Calibri"/>
            </a:endParaRPr>
          </a:p>
        </p:txBody>
      </p:sp>
    </p:spTree>
    <p:extLst>
      <p:ext uri="{BB962C8B-B14F-4D97-AF65-F5344CB8AC3E}">
        <p14:creationId xmlns:p14="http://schemas.microsoft.com/office/powerpoint/2010/main" val="2333893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2" name="Shape 0"/>
          <p:cNvSpPr/>
          <p:nvPr/>
        </p:nvSpPr>
        <p:spPr>
          <a:xfrm>
            <a:off x="0" y="0"/>
            <a:ext cx="1219200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3" name="Shape 1"/>
          <p:cNvSpPr/>
          <p:nvPr/>
        </p:nvSpPr>
        <p:spPr>
          <a:xfrm>
            <a:off x="0" y="6766560"/>
            <a:ext cx="1219200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4" name="Shape 2"/>
          <p:cNvSpPr/>
          <p:nvPr/>
        </p:nvSpPr>
        <p:spPr>
          <a:xfrm rot="2700000">
            <a:off x="411480"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5" name="Shape 3"/>
          <p:cNvSpPr/>
          <p:nvPr/>
        </p:nvSpPr>
        <p:spPr>
          <a:xfrm rot="2700000">
            <a:off x="795528"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6" name="Shape 4"/>
          <p:cNvSpPr/>
          <p:nvPr/>
        </p:nvSpPr>
        <p:spPr>
          <a:xfrm rot="2700000">
            <a:off x="1179576"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7" name="Shape 5"/>
          <p:cNvSpPr/>
          <p:nvPr/>
        </p:nvSpPr>
        <p:spPr>
          <a:xfrm rot="2700000">
            <a:off x="1563624"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8" name="Shape 6"/>
          <p:cNvSpPr/>
          <p:nvPr/>
        </p:nvSpPr>
        <p:spPr>
          <a:xfrm rot="2700000">
            <a:off x="1947672"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9" name="Shape 7"/>
          <p:cNvSpPr/>
          <p:nvPr/>
        </p:nvSpPr>
        <p:spPr>
          <a:xfrm rot="2700000">
            <a:off x="2331720"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0" name="Shape 8"/>
          <p:cNvSpPr/>
          <p:nvPr/>
        </p:nvSpPr>
        <p:spPr>
          <a:xfrm rot="2700000">
            <a:off x="2715768"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1" name="Shape 9"/>
          <p:cNvSpPr/>
          <p:nvPr/>
        </p:nvSpPr>
        <p:spPr>
          <a:xfrm rot="2700000">
            <a:off x="3099816"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2" name="Shape 10"/>
          <p:cNvSpPr/>
          <p:nvPr/>
        </p:nvSpPr>
        <p:spPr>
          <a:xfrm rot="2700000">
            <a:off x="3483864"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3" name="Shape 11"/>
          <p:cNvSpPr/>
          <p:nvPr/>
        </p:nvSpPr>
        <p:spPr>
          <a:xfrm rot="2700000">
            <a:off x="3867912"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4" name="Text 12"/>
          <p:cNvSpPr/>
          <p:nvPr/>
        </p:nvSpPr>
        <p:spPr>
          <a:xfrm>
            <a:off x="502920" y="6446520"/>
            <a:ext cx="3017520" cy="20116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Staplehurst School PTA</a:t>
            </a:r>
            <a:endParaRPr kumimoji="0" lang="en-US" sz="850" b="0" i="0" u="none" strike="noStrike" kern="1200" cap="none" spc="0" normalizeH="0" baseline="0" noProof="0" dirty="0">
              <a:ln>
                <a:noFill/>
              </a:ln>
              <a:solidFill>
                <a:prstClr val="black"/>
              </a:solidFill>
              <a:effectLst/>
              <a:uLnTx/>
              <a:uFillTx/>
              <a:latin typeface="Aptos"/>
              <a:ea typeface="+mn-ea"/>
              <a:cs typeface="+mn-cs"/>
            </a:endParaRPr>
          </a:p>
        </p:txBody>
      </p:sp>
      <p:sp>
        <p:nvSpPr>
          <p:cNvPr id="15" name="Text 13"/>
          <p:cNvSpPr/>
          <p:nvPr/>
        </p:nvSpPr>
        <p:spPr>
          <a:xfrm>
            <a:off x="11292840" y="6446520"/>
            <a:ext cx="365760" cy="201168"/>
          </a:xfrm>
          <a:prstGeom prst="rect">
            <a:avLst/>
          </a:prstGeom>
          <a:noFill/>
          <a:ln/>
        </p:spPr>
        <p:txBody>
          <a:bodyPr wrap="square"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3</a:t>
            </a:r>
            <a:endParaRPr kumimoji="0" lang="en-US" sz="850" b="0" i="0" u="none" strike="noStrike" kern="1200" cap="none" spc="0" normalizeH="0" baseline="0" noProof="0" dirty="0">
              <a:ln>
                <a:noFill/>
              </a:ln>
              <a:solidFill>
                <a:prstClr val="black"/>
              </a:solidFill>
              <a:effectLst/>
              <a:uLnTx/>
              <a:uFillTx/>
              <a:latin typeface="Aptos"/>
              <a:ea typeface="+mn-ea"/>
              <a:cs typeface="+mn-cs"/>
            </a:endParaRPr>
          </a:p>
        </p:txBody>
      </p:sp>
      <p:sp>
        <p:nvSpPr>
          <p:cNvPr id="16" name="Text 14"/>
          <p:cNvSpPr/>
          <p:nvPr/>
        </p:nvSpPr>
        <p:spPr>
          <a:xfrm>
            <a:off x="594360" y="502920"/>
            <a:ext cx="7955280" cy="56692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02033"/>
                </a:solidFill>
                <a:effectLst/>
                <a:uLnTx/>
                <a:uFillTx/>
                <a:latin typeface="Aptos Display" pitchFamily="34" charset="0"/>
                <a:ea typeface="Aptos Display" pitchFamily="34" charset="-122"/>
                <a:cs typeface="Aptos Display" pitchFamily="34" charset="-120"/>
              </a:rPr>
              <a:t>How we raise funds</a:t>
            </a:r>
            <a:endParaRPr kumimoji="0" lang="en-US" sz="3300" b="0" i="0" u="none" strike="noStrike" kern="1200" cap="none" spc="0" normalizeH="0" baseline="0" noProof="0" dirty="0">
              <a:ln>
                <a:noFill/>
              </a:ln>
              <a:solidFill>
                <a:prstClr val="black"/>
              </a:solidFill>
              <a:effectLst/>
              <a:uLnTx/>
              <a:uFillTx/>
              <a:latin typeface="Aptos"/>
              <a:ea typeface="+mn-ea"/>
              <a:cs typeface="+mn-cs"/>
            </a:endParaRPr>
          </a:p>
        </p:txBody>
      </p:sp>
      <p:sp>
        <p:nvSpPr>
          <p:cNvPr id="17" name="Shape 15"/>
          <p:cNvSpPr/>
          <p:nvPr/>
        </p:nvSpPr>
        <p:spPr>
          <a:xfrm>
            <a:off x="594360" y="1124712"/>
            <a:ext cx="1051560" cy="64008"/>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8" name="Shape 16"/>
          <p:cNvSpPr/>
          <p:nvPr/>
        </p:nvSpPr>
        <p:spPr>
          <a:xfrm>
            <a:off x="1709928" y="1124712"/>
            <a:ext cx="530352" cy="64008"/>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9" name="Text 17"/>
          <p:cNvSpPr/>
          <p:nvPr/>
        </p:nvSpPr>
        <p:spPr>
          <a:xfrm>
            <a:off x="594360" y="1261872"/>
            <a:ext cx="8686800" cy="38404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A mix of school events, everyday giving and local support keeps the PTA active.</a:t>
            </a:r>
            <a:endParaRPr kumimoji="0" lang="en-US" sz="1550" b="0" i="0" u="none" strike="noStrike" kern="1200" cap="none" spc="0" normalizeH="0" baseline="0" noProof="0" dirty="0">
              <a:ln>
                <a:noFill/>
              </a:ln>
              <a:solidFill>
                <a:prstClr val="black"/>
              </a:solidFill>
              <a:effectLst/>
              <a:uLnTx/>
              <a:uFillTx/>
              <a:latin typeface="Aptos"/>
              <a:ea typeface="+mn-ea"/>
              <a:cs typeface="+mn-cs"/>
            </a:endParaRPr>
          </a:p>
        </p:txBody>
      </p:sp>
      <p:sp>
        <p:nvSpPr>
          <p:cNvPr id="20" name="Shape 18"/>
          <p:cNvSpPr/>
          <p:nvPr/>
        </p:nvSpPr>
        <p:spPr>
          <a:xfrm>
            <a:off x="777240" y="1920240"/>
            <a:ext cx="2926080" cy="73152"/>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1" name="Text 19"/>
          <p:cNvSpPr/>
          <p:nvPr/>
        </p:nvSpPr>
        <p:spPr>
          <a:xfrm>
            <a:off x="777240" y="2121408"/>
            <a:ext cx="2926080" cy="502920"/>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02033"/>
                </a:solidFill>
                <a:effectLst/>
                <a:uLnTx/>
                <a:uFillTx/>
                <a:latin typeface="Aptos Display" pitchFamily="34" charset="0"/>
                <a:ea typeface="Aptos Display" pitchFamily="34" charset="-122"/>
                <a:cs typeface="Aptos Display" pitchFamily="34" charset="-120"/>
              </a:rPr>
              <a:t>Events</a:t>
            </a:r>
            <a:endParaRPr kumimoji="0" lang="en-US" sz="2300" b="0" i="0" u="none" strike="noStrike" kern="1200" cap="none" spc="0" normalizeH="0" baseline="0" noProof="0" dirty="0">
              <a:ln>
                <a:noFill/>
              </a:ln>
              <a:solidFill>
                <a:prstClr val="black"/>
              </a:solidFill>
              <a:effectLst/>
              <a:uLnTx/>
              <a:uFillTx/>
              <a:latin typeface="Aptos"/>
              <a:ea typeface="+mn-ea"/>
              <a:cs typeface="+mn-cs"/>
            </a:endParaRPr>
          </a:p>
        </p:txBody>
      </p:sp>
      <p:sp>
        <p:nvSpPr>
          <p:cNvPr id="22" name="Shape 20"/>
          <p:cNvSpPr/>
          <p:nvPr/>
        </p:nvSpPr>
        <p:spPr>
          <a:xfrm>
            <a:off x="777240" y="2962656"/>
            <a:ext cx="68580" cy="68580"/>
          </a:xfrm>
          <a:prstGeom prst="ellipse">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3" name="Text 21"/>
          <p:cNvSpPr/>
          <p:nvPr/>
        </p:nvSpPr>
        <p:spPr>
          <a:xfrm>
            <a:off x="941832" y="2880360"/>
            <a:ext cx="2670048" cy="27934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Discos</a:t>
            </a:r>
            <a:endParaRPr kumimoji="0" lang="en-US" sz="1620" b="0" i="0" u="none" strike="noStrike" kern="1200" cap="none" spc="0" normalizeH="0" baseline="0" noProof="0" dirty="0">
              <a:ln>
                <a:noFill/>
              </a:ln>
              <a:solidFill>
                <a:prstClr val="black"/>
              </a:solidFill>
              <a:effectLst/>
              <a:uLnTx/>
              <a:uFillTx/>
              <a:latin typeface="Aptos"/>
              <a:ea typeface="+mn-ea"/>
              <a:cs typeface="+mn-cs"/>
            </a:endParaRPr>
          </a:p>
        </p:txBody>
      </p:sp>
      <p:sp>
        <p:nvSpPr>
          <p:cNvPr id="24" name="Shape 22"/>
          <p:cNvSpPr/>
          <p:nvPr/>
        </p:nvSpPr>
        <p:spPr>
          <a:xfrm>
            <a:off x="777240" y="3324301"/>
            <a:ext cx="68580" cy="68580"/>
          </a:xfrm>
          <a:prstGeom prst="ellipse">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5" name="Text 23"/>
          <p:cNvSpPr/>
          <p:nvPr/>
        </p:nvSpPr>
        <p:spPr>
          <a:xfrm>
            <a:off x="941832" y="3242005"/>
            <a:ext cx="2670048" cy="27934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Non-school uniform days</a:t>
            </a:r>
            <a:endParaRPr kumimoji="0" lang="en-US" sz="1620" b="0" i="0" u="none" strike="noStrike" kern="1200" cap="none" spc="0" normalizeH="0" baseline="0" noProof="0" dirty="0">
              <a:ln>
                <a:noFill/>
              </a:ln>
              <a:solidFill>
                <a:prstClr val="black"/>
              </a:solidFill>
              <a:effectLst/>
              <a:uLnTx/>
              <a:uFillTx/>
              <a:latin typeface="Aptos"/>
              <a:ea typeface="+mn-ea"/>
              <a:cs typeface="+mn-cs"/>
            </a:endParaRPr>
          </a:p>
        </p:txBody>
      </p:sp>
      <p:sp>
        <p:nvSpPr>
          <p:cNvPr id="26" name="Shape 24"/>
          <p:cNvSpPr/>
          <p:nvPr/>
        </p:nvSpPr>
        <p:spPr>
          <a:xfrm>
            <a:off x="777240" y="3685946"/>
            <a:ext cx="68580" cy="68580"/>
          </a:xfrm>
          <a:prstGeom prst="ellipse">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7" name="Text 25"/>
          <p:cNvSpPr/>
          <p:nvPr/>
        </p:nvSpPr>
        <p:spPr>
          <a:xfrm>
            <a:off x="941832" y="3603650"/>
            <a:ext cx="2670048" cy="27934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Raffles</a:t>
            </a:r>
            <a:endParaRPr kumimoji="0" lang="en-US" sz="1620" b="0" i="0" u="none" strike="noStrike" kern="1200" cap="none" spc="0" normalizeH="0" baseline="0" noProof="0" dirty="0">
              <a:ln>
                <a:noFill/>
              </a:ln>
              <a:solidFill>
                <a:prstClr val="black"/>
              </a:solidFill>
              <a:effectLst/>
              <a:uLnTx/>
              <a:uFillTx/>
              <a:latin typeface="Aptos"/>
              <a:ea typeface="+mn-ea"/>
              <a:cs typeface="+mn-cs"/>
            </a:endParaRPr>
          </a:p>
        </p:txBody>
      </p:sp>
      <p:sp>
        <p:nvSpPr>
          <p:cNvPr id="28" name="Shape 26"/>
          <p:cNvSpPr/>
          <p:nvPr/>
        </p:nvSpPr>
        <p:spPr>
          <a:xfrm>
            <a:off x="777240" y="4047592"/>
            <a:ext cx="68580" cy="68580"/>
          </a:xfrm>
          <a:prstGeom prst="ellipse">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9" name="Text 27"/>
          <p:cNvSpPr/>
          <p:nvPr/>
        </p:nvSpPr>
        <p:spPr>
          <a:xfrm>
            <a:off x="941832" y="3965296"/>
            <a:ext cx="2670048" cy="27934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Seasonal events</a:t>
            </a:r>
            <a:endParaRPr kumimoji="0" lang="en-US" sz="1620" b="0" i="0" u="none" strike="noStrike" kern="1200" cap="none" spc="0" normalizeH="0" baseline="0" noProof="0" dirty="0">
              <a:ln>
                <a:noFill/>
              </a:ln>
              <a:solidFill>
                <a:prstClr val="black"/>
              </a:solidFill>
              <a:effectLst/>
              <a:uLnTx/>
              <a:uFillTx/>
              <a:latin typeface="Aptos"/>
              <a:ea typeface="+mn-ea"/>
              <a:cs typeface="+mn-cs"/>
            </a:endParaRPr>
          </a:p>
        </p:txBody>
      </p:sp>
      <p:sp>
        <p:nvSpPr>
          <p:cNvPr id="30" name="Shape 28"/>
          <p:cNvSpPr/>
          <p:nvPr/>
        </p:nvSpPr>
        <p:spPr>
          <a:xfrm>
            <a:off x="777240" y="4409237"/>
            <a:ext cx="68580" cy="68580"/>
          </a:xfrm>
          <a:prstGeom prst="ellipse">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31" name="Text 29"/>
          <p:cNvSpPr/>
          <p:nvPr/>
        </p:nvSpPr>
        <p:spPr>
          <a:xfrm>
            <a:off x="941832" y="4326941"/>
            <a:ext cx="2670048" cy="27934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Santa shop</a:t>
            </a:r>
            <a:endParaRPr kumimoji="0" lang="en-US" sz="1620" b="0" i="0" u="none" strike="noStrike" kern="1200" cap="none" spc="0" normalizeH="0" baseline="0" noProof="0" dirty="0">
              <a:ln>
                <a:noFill/>
              </a:ln>
              <a:solidFill>
                <a:prstClr val="black"/>
              </a:solidFill>
              <a:effectLst/>
              <a:uLnTx/>
              <a:uFillTx/>
              <a:latin typeface="Aptos"/>
              <a:ea typeface="+mn-ea"/>
              <a:cs typeface="+mn-cs"/>
            </a:endParaRPr>
          </a:p>
        </p:txBody>
      </p:sp>
      <p:sp>
        <p:nvSpPr>
          <p:cNvPr id="32" name="Shape 30"/>
          <p:cNvSpPr/>
          <p:nvPr/>
        </p:nvSpPr>
        <p:spPr>
          <a:xfrm>
            <a:off x="777240" y="4770882"/>
            <a:ext cx="68580" cy="68580"/>
          </a:xfrm>
          <a:prstGeom prst="ellipse">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33" name="Text 31"/>
          <p:cNvSpPr/>
          <p:nvPr/>
        </p:nvSpPr>
        <p:spPr>
          <a:xfrm>
            <a:off x="941832" y="4688586"/>
            <a:ext cx="2670048" cy="27934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Summer Fair</a:t>
            </a:r>
            <a:endParaRPr kumimoji="0" lang="en-US" sz="1620" b="0" i="0" u="none" strike="noStrike" kern="1200" cap="none" spc="0" normalizeH="0" baseline="0" noProof="0" dirty="0">
              <a:ln>
                <a:noFill/>
              </a:ln>
              <a:solidFill>
                <a:prstClr val="black"/>
              </a:solidFill>
              <a:effectLst/>
              <a:uLnTx/>
              <a:uFillTx/>
              <a:latin typeface="Aptos"/>
              <a:ea typeface="+mn-ea"/>
              <a:cs typeface="+mn-cs"/>
            </a:endParaRPr>
          </a:p>
        </p:txBody>
      </p:sp>
      <p:sp>
        <p:nvSpPr>
          <p:cNvPr id="34" name="Shape 32"/>
          <p:cNvSpPr/>
          <p:nvPr/>
        </p:nvSpPr>
        <p:spPr>
          <a:xfrm>
            <a:off x="777240" y="5132527"/>
            <a:ext cx="68580" cy="68580"/>
          </a:xfrm>
          <a:prstGeom prst="ellipse">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35" name="Text 33"/>
          <p:cNvSpPr/>
          <p:nvPr/>
        </p:nvSpPr>
        <p:spPr>
          <a:xfrm>
            <a:off x="941832" y="5050231"/>
            <a:ext cx="2670048" cy="27934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Colour run</a:t>
            </a:r>
            <a:endParaRPr kumimoji="0" lang="en-US" sz="1620" b="0" i="0" u="none" strike="noStrike" kern="1200" cap="none" spc="0" normalizeH="0" baseline="0" noProof="0" dirty="0">
              <a:ln>
                <a:noFill/>
              </a:ln>
              <a:solidFill>
                <a:prstClr val="black"/>
              </a:solidFill>
              <a:effectLst/>
              <a:uLnTx/>
              <a:uFillTx/>
              <a:latin typeface="Aptos"/>
              <a:ea typeface="+mn-ea"/>
              <a:cs typeface="+mn-cs"/>
            </a:endParaRPr>
          </a:p>
        </p:txBody>
      </p:sp>
      <p:sp>
        <p:nvSpPr>
          <p:cNvPr id="36" name="Shape 34"/>
          <p:cNvSpPr/>
          <p:nvPr/>
        </p:nvSpPr>
        <p:spPr>
          <a:xfrm>
            <a:off x="3959352" y="1874520"/>
            <a:ext cx="0" cy="3977640"/>
          </a:xfrm>
          <a:prstGeom prst="line">
            <a:avLst/>
          </a:prstGeom>
          <a:noFill/>
          <a:ln w="12700">
            <a:solidFill>
              <a:srgbClr val="D8D0C4"/>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37" name="Shape 35"/>
          <p:cNvSpPr/>
          <p:nvPr/>
        </p:nvSpPr>
        <p:spPr>
          <a:xfrm>
            <a:off x="4343400" y="1920240"/>
            <a:ext cx="2926080" cy="73152"/>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38" name="Text 36"/>
          <p:cNvSpPr/>
          <p:nvPr/>
        </p:nvSpPr>
        <p:spPr>
          <a:xfrm>
            <a:off x="4343400" y="2121408"/>
            <a:ext cx="2926080" cy="502920"/>
          </a:xfrm>
          <a:prstGeom prst="rect">
            <a:avLst/>
          </a:prstGeom>
          <a:noFill/>
          <a:ln/>
        </p:spPr>
        <p:txBody>
          <a:bodyPr wrap="square" lIns="0" tIns="0" rIns="0" bIns="0" rtlCol="0" anchor="ct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102033"/>
                </a:solidFill>
                <a:effectLst/>
                <a:uLnTx/>
                <a:uFillTx/>
                <a:latin typeface="Aptos Display" pitchFamily="34" charset="0"/>
                <a:ea typeface="Aptos Display" pitchFamily="34" charset="-122"/>
                <a:cs typeface="Aptos Display" pitchFamily="34" charset="-120"/>
              </a:rPr>
              <a:t>Online shopping &amp; donations</a:t>
            </a:r>
            <a:endParaRPr kumimoji="0" lang="en-US" sz="2100" b="0" i="0" u="none" strike="noStrike" kern="1200" cap="none" spc="0" normalizeH="0" baseline="0" noProof="0" dirty="0">
              <a:ln>
                <a:noFill/>
              </a:ln>
              <a:solidFill>
                <a:prstClr val="black"/>
              </a:solidFill>
              <a:effectLst/>
              <a:uLnTx/>
              <a:uFillTx/>
              <a:latin typeface="Aptos"/>
              <a:ea typeface="+mn-ea"/>
              <a:cs typeface="+mn-cs"/>
            </a:endParaRPr>
          </a:p>
        </p:txBody>
      </p:sp>
      <p:sp>
        <p:nvSpPr>
          <p:cNvPr id="39" name="Shape 37"/>
          <p:cNvSpPr/>
          <p:nvPr/>
        </p:nvSpPr>
        <p:spPr>
          <a:xfrm>
            <a:off x="4343400" y="2962656"/>
            <a:ext cx="68580" cy="68580"/>
          </a:xfrm>
          <a:prstGeom prst="ellipse">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40" name="Text 38"/>
          <p:cNvSpPr/>
          <p:nvPr/>
        </p:nvSpPr>
        <p:spPr>
          <a:xfrm>
            <a:off x="4507992" y="2880360"/>
            <a:ext cx="2670048" cy="27934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Easy Fundraising</a:t>
            </a:r>
            <a:endParaRPr kumimoji="0" lang="en-US" sz="1620" b="0" i="0" u="none" strike="noStrike" kern="1200" cap="none" spc="0" normalizeH="0" baseline="0" noProof="0" dirty="0">
              <a:ln>
                <a:noFill/>
              </a:ln>
              <a:solidFill>
                <a:prstClr val="black"/>
              </a:solidFill>
              <a:effectLst/>
              <a:uLnTx/>
              <a:uFillTx/>
              <a:latin typeface="Aptos"/>
              <a:ea typeface="+mn-ea"/>
              <a:cs typeface="+mn-cs"/>
            </a:endParaRPr>
          </a:p>
        </p:txBody>
      </p:sp>
      <p:sp>
        <p:nvSpPr>
          <p:cNvPr id="41" name="Shape 39"/>
          <p:cNvSpPr/>
          <p:nvPr/>
        </p:nvSpPr>
        <p:spPr>
          <a:xfrm>
            <a:off x="4343400" y="3324301"/>
            <a:ext cx="68580" cy="68580"/>
          </a:xfrm>
          <a:prstGeom prst="ellipse">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42" name="Text 40"/>
          <p:cNvSpPr/>
          <p:nvPr/>
        </p:nvSpPr>
        <p:spPr>
          <a:xfrm>
            <a:off x="4507992" y="3242005"/>
            <a:ext cx="2670048" cy="27934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Your School Lottery</a:t>
            </a:r>
            <a:endParaRPr kumimoji="0" lang="en-US" sz="1620" b="0" i="0" u="none" strike="noStrike" kern="1200" cap="none" spc="0" normalizeH="0" baseline="0" noProof="0" dirty="0">
              <a:ln>
                <a:noFill/>
              </a:ln>
              <a:solidFill>
                <a:prstClr val="black"/>
              </a:solidFill>
              <a:effectLst/>
              <a:uLnTx/>
              <a:uFillTx/>
              <a:latin typeface="Aptos"/>
              <a:ea typeface="+mn-ea"/>
              <a:cs typeface="+mn-cs"/>
            </a:endParaRPr>
          </a:p>
        </p:txBody>
      </p:sp>
      <p:sp>
        <p:nvSpPr>
          <p:cNvPr id="43" name="Shape 41"/>
          <p:cNvSpPr/>
          <p:nvPr/>
        </p:nvSpPr>
        <p:spPr>
          <a:xfrm>
            <a:off x="4343400" y="3685946"/>
            <a:ext cx="68580" cy="68580"/>
          </a:xfrm>
          <a:prstGeom prst="ellipse">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44" name="Text 42"/>
          <p:cNvSpPr/>
          <p:nvPr/>
        </p:nvSpPr>
        <p:spPr>
          <a:xfrm>
            <a:off x="4507992" y="3603650"/>
            <a:ext cx="2670048" cy="27934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Name tag commission</a:t>
            </a:r>
            <a:endParaRPr kumimoji="0" lang="en-US" sz="1620" b="0" i="0" u="none" strike="noStrike" kern="1200" cap="none" spc="0" normalizeH="0" baseline="0" noProof="0" dirty="0">
              <a:ln>
                <a:noFill/>
              </a:ln>
              <a:solidFill>
                <a:prstClr val="black"/>
              </a:solidFill>
              <a:effectLst/>
              <a:uLnTx/>
              <a:uFillTx/>
              <a:latin typeface="Aptos"/>
              <a:ea typeface="+mn-ea"/>
              <a:cs typeface="+mn-cs"/>
            </a:endParaRPr>
          </a:p>
        </p:txBody>
      </p:sp>
      <p:sp>
        <p:nvSpPr>
          <p:cNvPr id="45" name="Shape 43"/>
          <p:cNvSpPr/>
          <p:nvPr/>
        </p:nvSpPr>
        <p:spPr>
          <a:xfrm>
            <a:off x="4343400" y="4047592"/>
            <a:ext cx="68580" cy="68580"/>
          </a:xfrm>
          <a:prstGeom prst="ellipse">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46" name="Text 44"/>
          <p:cNvSpPr/>
          <p:nvPr/>
        </p:nvSpPr>
        <p:spPr>
          <a:xfrm>
            <a:off x="4507992" y="3965296"/>
            <a:ext cx="2670048" cy="27934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Raffle &amp; gift donations</a:t>
            </a:r>
            <a:endParaRPr kumimoji="0" lang="en-US" sz="1620" b="0" i="0" u="none" strike="noStrike" kern="1200" cap="none" spc="0" normalizeH="0" baseline="0" noProof="0" dirty="0">
              <a:ln>
                <a:noFill/>
              </a:ln>
              <a:solidFill>
                <a:prstClr val="black"/>
              </a:solidFill>
              <a:effectLst/>
              <a:uLnTx/>
              <a:uFillTx/>
              <a:latin typeface="Aptos"/>
              <a:ea typeface="+mn-ea"/>
              <a:cs typeface="+mn-cs"/>
            </a:endParaRPr>
          </a:p>
        </p:txBody>
      </p:sp>
      <p:sp>
        <p:nvSpPr>
          <p:cNvPr id="47" name="Shape 45"/>
          <p:cNvSpPr/>
          <p:nvPr/>
        </p:nvSpPr>
        <p:spPr>
          <a:xfrm>
            <a:off x="4343400" y="4409237"/>
            <a:ext cx="68580" cy="68580"/>
          </a:xfrm>
          <a:prstGeom prst="ellipse">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48" name="Text 46"/>
          <p:cNvSpPr/>
          <p:nvPr/>
        </p:nvSpPr>
        <p:spPr>
          <a:xfrm>
            <a:off x="4507992" y="4326941"/>
            <a:ext cx="2670048" cy="27934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Clothing bank</a:t>
            </a:r>
            <a:endParaRPr kumimoji="0" lang="en-US" sz="1620" b="0" i="0" u="none" strike="noStrike" kern="1200" cap="none" spc="0" normalizeH="0" baseline="0" noProof="0" dirty="0">
              <a:ln>
                <a:noFill/>
              </a:ln>
              <a:solidFill>
                <a:prstClr val="black"/>
              </a:solidFill>
              <a:effectLst/>
              <a:uLnTx/>
              <a:uFillTx/>
              <a:latin typeface="Aptos"/>
              <a:ea typeface="+mn-ea"/>
              <a:cs typeface="+mn-cs"/>
            </a:endParaRPr>
          </a:p>
        </p:txBody>
      </p:sp>
      <p:sp>
        <p:nvSpPr>
          <p:cNvPr id="49" name="Shape 47"/>
          <p:cNvSpPr/>
          <p:nvPr/>
        </p:nvSpPr>
        <p:spPr>
          <a:xfrm>
            <a:off x="4343400" y="4770882"/>
            <a:ext cx="68580" cy="68580"/>
          </a:xfrm>
          <a:prstGeom prst="ellipse">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50" name="Text 48"/>
          <p:cNvSpPr/>
          <p:nvPr/>
        </p:nvSpPr>
        <p:spPr>
          <a:xfrm>
            <a:off x="4507992" y="4688586"/>
            <a:ext cx="2670048" cy="27934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Art projects</a:t>
            </a:r>
            <a:endParaRPr kumimoji="0" lang="en-US" sz="1620" b="0" i="0" u="none" strike="noStrike" kern="1200" cap="none" spc="0" normalizeH="0" baseline="0" noProof="0" dirty="0">
              <a:ln>
                <a:noFill/>
              </a:ln>
              <a:solidFill>
                <a:prstClr val="black"/>
              </a:solidFill>
              <a:effectLst/>
              <a:uLnTx/>
              <a:uFillTx/>
              <a:latin typeface="Aptos"/>
              <a:ea typeface="+mn-ea"/>
              <a:cs typeface="+mn-cs"/>
            </a:endParaRPr>
          </a:p>
        </p:txBody>
      </p:sp>
      <p:sp>
        <p:nvSpPr>
          <p:cNvPr id="51" name="Shape 49"/>
          <p:cNvSpPr/>
          <p:nvPr/>
        </p:nvSpPr>
        <p:spPr>
          <a:xfrm>
            <a:off x="7525512" y="1874520"/>
            <a:ext cx="0" cy="3977640"/>
          </a:xfrm>
          <a:prstGeom prst="line">
            <a:avLst/>
          </a:prstGeom>
          <a:noFill/>
          <a:ln w="12700">
            <a:solidFill>
              <a:srgbClr val="D8D0C4"/>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52" name="Shape 50"/>
          <p:cNvSpPr/>
          <p:nvPr/>
        </p:nvSpPr>
        <p:spPr>
          <a:xfrm>
            <a:off x="7909560" y="1920240"/>
            <a:ext cx="2926080" cy="73152"/>
          </a:xfrm>
          <a:prstGeom prst="rect">
            <a:avLst/>
          </a:prstGeom>
          <a:solidFill>
            <a:srgbClr val="EC6A5A"/>
          </a:solidFill>
          <a:ln w="12700">
            <a:solidFill>
              <a:srgbClr val="EC6A5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53" name="Text 51"/>
          <p:cNvSpPr/>
          <p:nvPr/>
        </p:nvSpPr>
        <p:spPr>
          <a:xfrm>
            <a:off x="7909560" y="2121408"/>
            <a:ext cx="2926080" cy="502920"/>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02033"/>
                </a:solidFill>
                <a:effectLst/>
                <a:uLnTx/>
                <a:uFillTx/>
                <a:latin typeface="Aptos Display" pitchFamily="34" charset="0"/>
                <a:ea typeface="Aptos Display" pitchFamily="34" charset="-122"/>
                <a:cs typeface="Aptos Display" pitchFamily="34" charset="-120"/>
              </a:rPr>
              <a:t>Grants &amp; sponsorship</a:t>
            </a:r>
            <a:endParaRPr kumimoji="0" lang="en-US" sz="2300" b="0" i="0" u="none" strike="noStrike" kern="1200" cap="none" spc="0" normalizeH="0" baseline="0" noProof="0" dirty="0">
              <a:ln>
                <a:noFill/>
              </a:ln>
              <a:solidFill>
                <a:prstClr val="black"/>
              </a:solidFill>
              <a:effectLst/>
              <a:uLnTx/>
              <a:uFillTx/>
              <a:latin typeface="Aptos"/>
              <a:ea typeface="+mn-ea"/>
              <a:cs typeface="+mn-cs"/>
            </a:endParaRPr>
          </a:p>
        </p:txBody>
      </p:sp>
      <p:sp>
        <p:nvSpPr>
          <p:cNvPr id="54" name="Shape 52"/>
          <p:cNvSpPr/>
          <p:nvPr/>
        </p:nvSpPr>
        <p:spPr>
          <a:xfrm>
            <a:off x="7909560" y="2962656"/>
            <a:ext cx="68580" cy="68580"/>
          </a:xfrm>
          <a:prstGeom prst="ellipse">
            <a:avLst/>
          </a:prstGeom>
          <a:solidFill>
            <a:srgbClr val="EC6A5A"/>
          </a:solidFill>
          <a:ln w="12700">
            <a:solidFill>
              <a:srgbClr val="EC6A5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55" name="Text 53"/>
          <p:cNvSpPr/>
          <p:nvPr/>
        </p:nvSpPr>
        <p:spPr>
          <a:xfrm>
            <a:off x="8074152" y="2880360"/>
            <a:ext cx="2670048" cy="27934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Local businesses</a:t>
            </a:r>
            <a:endParaRPr kumimoji="0" lang="en-US" sz="1620" b="0" i="0" u="none" strike="noStrike" kern="1200" cap="none" spc="0" normalizeH="0" baseline="0" noProof="0" dirty="0">
              <a:ln>
                <a:noFill/>
              </a:ln>
              <a:solidFill>
                <a:prstClr val="black"/>
              </a:solidFill>
              <a:effectLst/>
              <a:uLnTx/>
              <a:uFillTx/>
              <a:latin typeface="Aptos"/>
              <a:ea typeface="+mn-ea"/>
              <a:cs typeface="+mn-cs"/>
            </a:endParaRPr>
          </a:p>
        </p:txBody>
      </p:sp>
      <p:sp>
        <p:nvSpPr>
          <p:cNvPr id="56" name="Shape 54"/>
          <p:cNvSpPr/>
          <p:nvPr/>
        </p:nvSpPr>
        <p:spPr>
          <a:xfrm>
            <a:off x="7909560" y="3324301"/>
            <a:ext cx="68580" cy="68580"/>
          </a:xfrm>
          <a:prstGeom prst="ellipse">
            <a:avLst/>
          </a:prstGeom>
          <a:solidFill>
            <a:srgbClr val="EC6A5A"/>
          </a:solidFill>
          <a:ln w="12700">
            <a:solidFill>
              <a:srgbClr val="EC6A5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57" name="Text 55"/>
          <p:cNvSpPr/>
          <p:nvPr/>
        </p:nvSpPr>
        <p:spPr>
          <a:xfrm>
            <a:off x="8074152" y="3242005"/>
            <a:ext cx="2670048" cy="27934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House builders</a:t>
            </a:r>
            <a:endParaRPr kumimoji="0" lang="en-US" sz="1620" b="0" i="0" u="none" strike="noStrike" kern="1200" cap="none" spc="0" normalizeH="0" baseline="0" noProof="0" dirty="0">
              <a:ln>
                <a:noFill/>
              </a:ln>
              <a:solidFill>
                <a:prstClr val="black"/>
              </a:solidFill>
              <a:effectLst/>
              <a:uLnTx/>
              <a:uFillTx/>
              <a:latin typeface="Aptos"/>
              <a:ea typeface="+mn-ea"/>
              <a:cs typeface="+mn-cs"/>
            </a:endParaRPr>
          </a:p>
        </p:txBody>
      </p:sp>
      <p:sp>
        <p:nvSpPr>
          <p:cNvPr id="58" name="Shape 56"/>
          <p:cNvSpPr/>
          <p:nvPr/>
        </p:nvSpPr>
        <p:spPr>
          <a:xfrm>
            <a:off x="7909560" y="3685946"/>
            <a:ext cx="68580" cy="68580"/>
          </a:xfrm>
          <a:prstGeom prst="ellipse">
            <a:avLst/>
          </a:prstGeom>
          <a:solidFill>
            <a:srgbClr val="EC6A5A"/>
          </a:solidFill>
          <a:ln w="12700">
            <a:solidFill>
              <a:srgbClr val="EC6A5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59" name="Text 57"/>
          <p:cNvSpPr/>
          <p:nvPr/>
        </p:nvSpPr>
        <p:spPr>
          <a:xfrm>
            <a:off x="8074152" y="3603650"/>
            <a:ext cx="2670048" cy="27934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Utility companies</a:t>
            </a:r>
            <a:endParaRPr kumimoji="0" lang="en-US" sz="1620" b="0" i="0" u="none" strike="noStrike" kern="1200" cap="none" spc="0" normalizeH="0" baseline="0" noProof="0" dirty="0">
              <a:ln>
                <a:noFill/>
              </a:ln>
              <a:solidFill>
                <a:prstClr val="black"/>
              </a:solidFill>
              <a:effectLst/>
              <a:uLnTx/>
              <a:uFillTx/>
              <a:latin typeface="Aptos"/>
              <a:ea typeface="+mn-ea"/>
              <a:cs typeface="+mn-cs"/>
            </a:endParaRPr>
          </a:p>
        </p:txBody>
      </p:sp>
      <p:sp>
        <p:nvSpPr>
          <p:cNvPr id="60" name="Shape 58"/>
          <p:cNvSpPr/>
          <p:nvPr/>
        </p:nvSpPr>
        <p:spPr>
          <a:xfrm>
            <a:off x="7909560" y="4047592"/>
            <a:ext cx="68580" cy="68580"/>
          </a:xfrm>
          <a:prstGeom prst="ellipse">
            <a:avLst/>
          </a:prstGeom>
          <a:solidFill>
            <a:srgbClr val="EC6A5A"/>
          </a:solidFill>
          <a:ln w="12700">
            <a:solidFill>
              <a:srgbClr val="EC6A5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61" name="Text 59"/>
          <p:cNvSpPr/>
          <p:nvPr/>
        </p:nvSpPr>
        <p:spPr>
          <a:xfrm>
            <a:off x="8074152" y="3965296"/>
            <a:ext cx="2670048" cy="27934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Supermarkets</a:t>
            </a:r>
            <a:endParaRPr kumimoji="0" lang="en-US" sz="1620" b="0" i="0" u="none" strike="noStrike" kern="1200" cap="none" spc="0" normalizeH="0" baseline="0" noProof="0" dirty="0">
              <a:ln>
                <a:noFill/>
              </a:ln>
              <a:solidFill>
                <a:prstClr val="black"/>
              </a:solidFill>
              <a:effectLst/>
              <a:uLnTx/>
              <a:uFillTx/>
              <a:latin typeface="Aptos"/>
              <a:ea typeface="+mn-ea"/>
              <a:cs typeface="+mn-cs"/>
            </a:endParaRPr>
          </a:p>
        </p:txBody>
      </p:sp>
      <p:sp>
        <p:nvSpPr>
          <p:cNvPr id="62" name="Shape 60"/>
          <p:cNvSpPr/>
          <p:nvPr/>
        </p:nvSpPr>
        <p:spPr>
          <a:xfrm>
            <a:off x="7909560" y="4409237"/>
            <a:ext cx="68580" cy="68580"/>
          </a:xfrm>
          <a:prstGeom prst="ellipse">
            <a:avLst/>
          </a:prstGeom>
          <a:solidFill>
            <a:srgbClr val="EC6A5A"/>
          </a:solidFill>
          <a:ln w="12700">
            <a:solidFill>
              <a:srgbClr val="EC6A5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63" name="Text 61"/>
          <p:cNvSpPr/>
          <p:nvPr/>
        </p:nvSpPr>
        <p:spPr>
          <a:xfrm>
            <a:off x="8074152" y="4326941"/>
            <a:ext cx="2670048" cy="279349"/>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Match funding</a:t>
            </a:r>
            <a:endParaRPr kumimoji="0" lang="en-US" sz="1620" b="0" i="0" u="none" strike="noStrike" kern="1200" cap="none" spc="0" normalizeH="0" baseline="0" noProof="0" dirty="0">
              <a:ln>
                <a:noFill/>
              </a:ln>
              <a:solidFill>
                <a:prstClr val="black"/>
              </a:solidFill>
              <a:effectLst/>
              <a:uLnTx/>
              <a:uFillTx/>
              <a:latin typeface="Aptos"/>
              <a:ea typeface="+mn-ea"/>
              <a:cs typeface="+mn-cs"/>
            </a:endParaRPr>
          </a:p>
        </p:txBody>
      </p:sp>
      <p:sp>
        <p:nvSpPr>
          <p:cNvPr id="64" name="Text 62"/>
          <p:cNvSpPr/>
          <p:nvPr/>
        </p:nvSpPr>
        <p:spPr>
          <a:xfrm>
            <a:off x="1508760" y="5943600"/>
            <a:ext cx="9144000" cy="320040"/>
          </a:xfrm>
          <a:prstGeom prst="rect">
            <a:avLst/>
          </a:prstGeom>
          <a:noFill/>
          <a:ln/>
        </p:spPr>
        <p:txBody>
          <a:bodyPr wrap="square"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Every small activity contributes to larger improvements for the children.</a:t>
            </a:r>
            <a:endParaRPr kumimoji="0" lang="en-US" sz="1600" b="0" i="0" u="none" strike="noStrike" kern="1200" cap="none" spc="0" normalizeH="0" baseline="0" noProof="0" dirty="0">
              <a:ln>
                <a:noFill/>
              </a:ln>
              <a:solidFill>
                <a:prstClr val="black"/>
              </a:solidFill>
              <a:effectLst/>
              <a:uLnTx/>
              <a:uFillTx/>
              <a:latin typeface="Aptos"/>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2" name="Shape 0"/>
          <p:cNvSpPr/>
          <p:nvPr/>
        </p:nvSpPr>
        <p:spPr>
          <a:xfrm>
            <a:off x="0" y="0"/>
            <a:ext cx="1219200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3" name="Shape 1"/>
          <p:cNvSpPr/>
          <p:nvPr/>
        </p:nvSpPr>
        <p:spPr>
          <a:xfrm>
            <a:off x="0" y="6766560"/>
            <a:ext cx="1219200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4" name="Shape 2"/>
          <p:cNvSpPr/>
          <p:nvPr/>
        </p:nvSpPr>
        <p:spPr>
          <a:xfrm rot="2700000">
            <a:off x="411480"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5" name="Shape 3"/>
          <p:cNvSpPr/>
          <p:nvPr/>
        </p:nvSpPr>
        <p:spPr>
          <a:xfrm rot="2700000">
            <a:off x="795528"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6" name="Shape 4"/>
          <p:cNvSpPr/>
          <p:nvPr/>
        </p:nvSpPr>
        <p:spPr>
          <a:xfrm rot="2700000">
            <a:off x="1179576"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7" name="Shape 5"/>
          <p:cNvSpPr/>
          <p:nvPr/>
        </p:nvSpPr>
        <p:spPr>
          <a:xfrm rot="2700000">
            <a:off x="1563624"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8" name="Shape 6"/>
          <p:cNvSpPr/>
          <p:nvPr/>
        </p:nvSpPr>
        <p:spPr>
          <a:xfrm rot="2700000">
            <a:off x="1947672"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9" name="Shape 7"/>
          <p:cNvSpPr/>
          <p:nvPr/>
        </p:nvSpPr>
        <p:spPr>
          <a:xfrm rot="2700000">
            <a:off x="2331720"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0" name="Shape 8"/>
          <p:cNvSpPr/>
          <p:nvPr/>
        </p:nvSpPr>
        <p:spPr>
          <a:xfrm rot="2700000">
            <a:off x="2715768"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1" name="Shape 9"/>
          <p:cNvSpPr/>
          <p:nvPr/>
        </p:nvSpPr>
        <p:spPr>
          <a:xfrm rot="2700000">
            <a:off x="3099816"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2" name="Shape 10"/>
          <p:cNvSpPr/>
          <p:nvPr/>
        </p:nvSpPr>
        <p:spPr>
          <a:xfrm rot="2700000">
            <a:off x="3483864"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3" name="Shape 11"/>
          <p:cNvSpPr/>
          <p:nvPr/>
        </p:nvSpPr>
        <p:spPr>
          <a:xfrm rot="2700000">
            <a:off x="3867912"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4" name="Text 12"/>
          <p:cNvSpPr/>
          <p:nvPr/>
        </p:nvSpPr>
        <p:spPr>
          <a:xfrm>
            <a:off x="502920" y="6446520"/>
            <a:ext cx="3017520" cy="20116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Staplehurst School PTA</a:t>
            </a:r>
            <a:endParaRPr kumimoji="0" lang="en-US" sz="850" b="0" i="0" u="none" strike="noStrike" kern="1200" cap="none" spc="0" normalizeH="0" baseline="0" noProof="0" dirty="0">
              <a:ln>
                <a:noFill/>
              </a:ln>
              <a:solidFill>
                <a:prstClr val="black"/>
              </a:solidFill>
              <a:effectLst/>
              <a:uLnTx/>
              <a:uFillTx/>
              <a:latin typeface="Aptos"/>
              <a:ea typeface="+mn-ea"/>
              <a:cs typeface="+mn-cs"/>
            </a:endParaRPr>
          </a:p>
        </p:txBody>
      </p:sp>
      <p:sp>
        <p:nvSpPr>
          <p:cNvPr id="15" name="Text 13"/>
          <p:cNvSpPr/>
          <p:nvPr/>
        </p:nvSpPr>
        <p:spPr>
          <a:xfrm>
            <a:off x="11292840" y="6446520"/>
            <a:ext cx="365760" cy="201168"/>
          </a:xfrm>
          <a:prstGeom prst="rect">
            <a:avLst/>
          </a:prstGeom>
          <a:noFill/>
          <a:ln/>
        </p:spPr>
        <p:txBody>
          <a:bodyPr wrap="square"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4</a:t>
            </a:r>
            <a:endParaRPr kumimoji="0" lang="en-US" sz="850" b="0" i="0" u="none" strike="noStrike" kern="1200" cap="none" spc="0" normalizeH="0" baseline="0" noProof="0" dirty="0">
              <a:ln>
                <a:noFill/>
              </a:ln>
              <a:solidFill>
                <a:prstClr val="black"/>
              </a:solidFill>
              <a:effectLst/>
              <a:uLnTx/>
              <a:uFillTx/>
              <a:latin typeface="Aptos"/>
              <a:ea typeface="+mn-ea"/>
              <a:cs typeface="+mn-cs"/>
            </a:endParaRPr>
          </a:p>
        </p:txBody>
      </p:sp>
      <p:sp>
        <p:nvSpPr>
          <p:cNvPr id="16" name="Text 14"/>
          <p:cNvSpPr/>
          <p:nvPr/>
        </p:nvSpPr>
        <p:spPr>
          <a:xfrm>
            <a:off x="594360" y="502920"/>
            <a:ext cx="7955280" cy="56692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02033"/>
                </a:solidFill>
                <a:effectLst/>
                <a:uLnTx/>
                <a:uFillTx/>
                <a:latin typeface="Aptos Display" pitchFamily="34" charset="0"/>
                <a:ea typeface="Aptos Display" pitchFamily="34" charset="-122"/>
                <a:cs typeface="Aptos Display" pitchFamily="34" charset="-120"/>
              </a:rPr>
              <a:t>How we spend funds</a:t>
            </a:r>
            <a:endParaRPr kumimoji="0" lang="en-US" sz="3300" b="0" i="0" u="none" strike="noStrike" kern="1200" cap="none" spc="0" normalizeH="0" baseline="0" noProof="0" dirty="0">
              <a:ln>
                <a:noFill/>
              </a:ln>
              <a:solidFill>
                <a:prstClr val="black"/>
              </a:solidFill>
              <a:effectLst/>
              <a:uLnTx/>
              <a:uFillTx/>
              <a:latin typeface="Aptos"/>
              <a:ea typeface="+mn-ea"/>
              <a:cs typeface="+mn-cs"/>
            </a:endParaRPr>
          </a:p>
        </p:txBody>
      </p:sp>
      <p:sp>
        <p:nvSpPr>
          <p:cNvPr id="17" name="Shape 15"/>
          <p:cNvSpPr/>
          <p:nvPr/>
        </p:nvSpPr>
        <p:spPr>
          <a:xfrm>
            <a:off x="594360" y="1124712"/>
            <a:ext cx="1051560" cy="64008"/>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8" name="Shape 16"/>
          <p:cNvSpPr/>
          <p:nvPr/>
        </p:nvSpPr>
        <p:spPr>
          <a:xfrm>
            <a:off x="1709928" y="1124712"/>
            <a:ext cx="530352" cy="64008"/>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9" name="Text 17"/>
          <p:cNvSpPr/>
          <p:nvPr/>
        </p:nvSpPr>
        <p:spPr>
          <a:xfrm>
            <a:off x="594360" y="1261872"/>
            <a:ext cx="8686800" cy="38404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Money raised is put back into experiences, equipment and everyday school life.</a:t>
            </a:r>
            <a:endParaRPr kumimoji="0" lang="en-US" sz="1550" b="0" i="0" u="none" strike="noStrike" kern="1200" cap="none" spc="0" normalizeH="0" baseline="0" noProof="0" dirty="0">
              <a:ln>
                <a:noFill/>
              </a:ln>
              <a:solidFill>
                <a:prstClr val="black"/>
              </a:solidFill>
              <a:effectLst/>
              <a:uLnTx/>
              <a:uFillTx/>
              <a:latin typeface="Aptos"/>
              <a:ea typeface="+mn-ea"/>
              <a:cs typeface="+mn-cs"/>
            </a:endParaRPr>
          </a:p>
        </p:txBody>
      </p:sp>
      <p:sp>
        <p:nvSpPr>
          <p:cNvPr id="20" name="Text 18"/>
          <p:cNvSpPr/>
          <p:nvPr/>
        </p:nvSpPr>
        <p:spPr>
          <a:xfrm>
            <a:off x="777240" y="1783080"/>
            <a:ext cx="3840480" cy="3200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Funded items include:</a:t>
            </a:r>
            <a:endParaRPr kumimoji="0" lang="en-US" sz="1700" b="0" i="0" u="none" strike="noStrike" kern="1200" cap="none" spc="0" normalizeH="0" baseline="0" noProof="0" dirty="0">
              <a:ln>
                <a:noFill/>
              </a:ln>
              <a:solidFill>
                <a:prstClr val="black"/>
              </a:solidFill>
              <a:effectLst/>
              <a:uLnTx/>
              <a:uFillTx/>
              <a:latin typeface="Aptos"/>
              <a:ea typeface="+mn-ea"/>
              <a:cs typeface="+mn-cs"/>
            </a:endParaRPr>
          </a:p>
        </p:txBody>
      </p:sp>
      <p:sp>
        <p:nvSpPr>
          <p:cNvPr id="21" name="Text 19"/>
          <p:cNvSpPr/>
          <p:nvPr/>
        </p:nvSpPr>
        <p:spPr>
          <a:xfrm>
            <a:off x="777240" y="2267712"/>
            <a:ext cx="841248" cy="438912"/>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AA6A6"/>
                </a:solidFill>
                <a:effectLst/>
                <a:uLnTx/>
                <a:uFillTx/>
                <a:latin typeface="Aptos Display" pitchFamily="34" charset="0"/>
                <a:ea typeface="Aptos Display" pitchFamily="34" charset="-122"/>
                <a:cs typeface="Aptos Display" pitchFamily="34" charset="-120"/>
              </a:rPr>
              <a:t>01</a:t>
            </a:r>
            <a:endParaRPr kumimoji="0" lang="en-US" sz="2600" b="0" i="0" u="none" strike="noStrike" kern="1200" cap="none" spc="0" normalizeH="0" baseline="0" noProof="0" dirty="0">
              <a:ln>
                <a:noFill/>
              </a:ln>
              <a:solidFill>
                <a:prstClr val="black"/>
              </a:solidFill>
              <a:effectLst/>
              <a:uLnTx/>
              <a:uFillTx/>
              <a:latin typeface="Aptos"/>
              <a:ea typeface="+mn-ea"/>
              <a:cs typeface="+mn-cs"/>
            </a:endParaRPr>
          </a:p>
        </p:txBody>
      </p:sp>
      <p:sp>
        <p:nvSpPr>
          <p:cNvPr id="22" name="Shape 20"/>
          <p:cNvSpPr/>
          <p:nvPr/>
        </p:nvSpPr>
        <p:spPr>
          <a:xfrm>
            <a:off x="777240" y="2834640"/>
            <a:ext cx="2834640" cy="0"/>
          </a:xfrm>
          <a:prstGeom prst="line">
            <a:avLst/>
          </a:prstGeom>
          <a:noFill/>
          <a:ln w="2794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3" name="Text 21"/>
          <p:cNvSpPr/>
          <p:nvPr/>
        </p:nvSpPr>
        <p:spPr>
          <a:xfrm>
            <a:off x="777240" y="3054096"/>
            <a:ext cx="2926080" cy="347472"/>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102033"/>
                </a:solidFill>
                <a:effectLst/>
                <a:uLnTx/>
                <a:uFillTx/>
                <a:latin typeface="Aptos Display" pitchFamily="34" charset="0"/>
                <a:ea typeface="Aptos Display" pitchFamily="34" charset="-122"/>
                <a:cs typeface="Aptos Display" pitchFamily="34" charset="-120"/>
              </a:rPr>
              <a:t>School environment</a:t>
            </a:r>
            <a:endParaRPr kumimoji="0" lang="en-US" sz="2100" b="0" i="0" u="none" strike="noStrike" kern="1200" cap="none" spc="0" normalizeH="0" baseline="0" noProof="0" dirty="0">
              <a:ln>
                <a:noFill/>
              </a:ln>
              <a:solidFill>
                <a:prstClr val="black"/>
              </a:solidFill>
              <a:effectLst/>
              <a:uLnTx/>
              <a:uFillTx/>
              <a:latin typeface="Aptos"/>
              <a:ea typeface="+mn-ea"/>
              <a:cs typeface="+mn-cs"/>
            </a:endParaRPr>
          </a:p>
        </p:txBody>
      </p:sp>
      <p:sp>
        <p:nvSpPr>
          <p:cNvPr id="24" name="Text 22"/>
          <p:cNvSpPr/>
          <p:nvPr/>
        </p:nvSpPr>
        <p:spPr>
          <a:xfrm>
            <a:off x="777240" y="3566160"/>
            <a:ext cx="2788920" cy="1417320"/>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3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New flag</a:t>
            </a:r>
            <a:endParaRPr kumimoji="0" lang="en-US" sz="1630" b="0"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3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Outdoor learning area</a:t>
            </a:r>
            <a:endParaRPr kumimoji="0" lang="en-US" sz="1630" b="0"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3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Playground artwork</a:t>
            </a:r>
            <a:endParaRPr kumimoji="0" lang="en-US" sz="1630" b="0"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3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Equipment repairs</a:t>
            </a:r>
            <a:endParaRPr kumimoji="0" lang="en-US" sz="1630" b="0" i="0" u="none" strike="noStrike" kern="1200" cap="none" spc="0" normalizeH="0" baseline="0" noProof="0" dirty="0">
              <a:ln>
                <a:noFill/>
              </a:ln>
              <a:solidFill>
                <a:prstClr val="black"/>
              </a:solidFill>
              <a:effectLst/>
              <a:uLnTx/>
              <a:uFillTx/>
              <a:latin typeface="Aptos"/>
              <a:ea typeface="+mn-ea"/>
              <a:cs typeface="+mn-cs"/>
            </a:endParaRPr>
          </a:p>
        </p:txBody>
      </p:sp>
      <p:sp>
        <p:nvSpPr>
          <p:cNvPr id="25" name="Shape 23"/>
          <p:cNvSpPr/>
          <p:nvPr/>
        </p:nvSpPr>
        <p:spPr>
          <a:xfrm>
            <a:off x="3931920" y="2240280"/>
            <a:ext cx="0" cy="3429000"/>
          </a:xfrm>
          <a:prstGeom prst="line">
            <a:avLst/>
          </a:prstGeom>
          <a:noFill/>
          <a:ln w="12700">
            <a:solidFill>
              <a:srgbClr val="D8D0C4"/>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6" name="Text 24"/>
          <p:cNvSpPr/>
          <p:nvPr/>
        </p:nvSpPr>
        <p:spPr>
          <a:xfrm>
            <a:off x="4343400" y="2267712"/>
            <a:ext cx="841248" cy="438912"/>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8B739"/>
                </a:solidFill>
                <a:effectLst/>
                <a:uLnTx/>
                <a:uFillTx/>
                <a:latin typeface="Aptos Display" pitchFamily="34" charset="0"/>
                <a:ea typeface="Aptos Display" pitchFamily="34" charset="-122"/>
                <a:cs typeface="Aptos Display" pitchFamily="34" charset="-120"/>
              </a:rPr>
              <a:t>02</a:t>
            </a:r>
            <a:endParaRPr kumimoji="0" lang="en-US" sz="2600" b="0" i="0" u="none" strike="noStrike" kern="1200" cap="none" spc="0" normalizeH="0" baseline="0" noProof="0" dirty="0">
              <a:ln>
                <a:noFill/>
              </a:ln>
              <a:solidFill>
                <a:prstClr val="black"/>
              </a:solidFill>
              <a:effectLst/>
              <a:uLnTx/>
              <a:uFillTx/>
              <a:latin typeface="Aptos"/>
              <a:ea typeface="+mn-ea"/>
              <a:cs typeface="+mn-cs"/>
            </a:endParaRPr>
          </a:p>
        </p:txBody>
      </p:sp>
      <p:sp>
        <p:nvSpPr>
          <p:cNvPr id="27" name="Shape 25"/>
          <p:cNvSpPr/>
          <p:nvPr/>
        </p:nvSpPr>
        <p:spPr>
          <a:xfrm>
            <a:off x="4343400" y="2834640"/>
            <a:ext cx="2834640" cy="0"/>
          </a:xfrm>
          <a:prstGeom prst="line">
            <a:avLst/>
          </a:prstGeom>
          <a:noFill/>
          <a:ln w="2794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8" name="Text 26"/>
          <p:cNvSpPr/>
          <p:nvPr/>
        </p:nvSpPr>
        <p:spPr>
          <a:xfrm>
            <a:off x="4343400" y="3054096"/>
            <a:ext cx="2926080" cy="347472"/>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102033"/>
                </a:solidFill>
                <a:effectLst/>
                <a:uLnTx/>
                <a:uFillTx/>
                <a:latin typeface="Aptos Display" pitchFamily="34" charset="0"/>
                <a:ea typeface="Aptos Display" pitchFamily="34" charset="-122"/>
                <a:cs typeface="Aptos Display" pitchFamily="34" charset="-120"/>
              </a:rPr>
              <a:t>Play &amp; movement</a:t>
            </a:r>
            <a:endParaRPr kumimoji="0" lang="en-US" sz="2100" b="0" i="0" u="none" strike="noStrike" kern="1200" cap="none" spc="0" normalizeH="0" baseline="0" noProof="0" dirty="0">
              <a:ln>
                <a:noFill/>
              </a:ln>
              <a:solidFill>
                <a:prstClr val="black"/>
              </a:solidFill>
              <a:effectLst/>
              <a:uLnTx/>
              <a:uFillTx/>
              <a:latin typeface="Aptos"/>
              <a:ea typeface="+mn-ea"/>
              <a:cs typeface="+mn-cs"/>
            </a:endParaRPr>
          </a:p>
        </p:txBody>
      </p:sp>
      <p:sp>
        <p:nvSpPr>
          <p:cNvPr id="29" name="Text 27"/>
          <p:cNvSpPr/>
          <p:nvPr/>
        </p:nvSpPr>
        <p:spPr>
          <a:xfrm>
            <a:off x="4343400" y="3566160"/>
            <a:ext cx="2788920" cy="1417320"/>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3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Multigym equipment</a:t>
            </a:r>
            <a:endParaRPr kumimoji="0" lang="en-US" sz="1630" b="0"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3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Christmas crackers</a:t>
            </a:r>
            <a:endParaRPr kumimoji="0" lang="en-US" sz="1630" b="0"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3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PA system</a:t>
            </a:r>
            <a:endParaRPr kumimoji="0" lang="en-US" sz="1630" b="0"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3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Musical chimes</a:t>
            </a:r>
            <a:endParaRPr kumimoji="0" lang="en-US" sz="1630" b="0" i="0" u="none" strike="noStrike" kern="1200" cap="none" spc="0" normalizeH="0" baseline="0" noProof="0" dirty="0">
              <a:ln>
                <a:noFill/>
              </a:ln>
              <a:solidFill>
                <a:prstClr val="black"/>
              </a:solidFill>
              <a:effectLst/>
              <a:uLnTx/>
              <a:uFillTx/>
              <a:latin typeface="Aptos"/>
              <a:ea typeface="+mn-ea"/>
              <a:cs typeface="+mn-cs"/>
            </a:endParaRPr>
          </a:p>
        </p:txBody>
      </p:sp>
      <p:sp>
        <p:nvSpPr>
          <p:cNvPr id="30" name="Shape 28"/>
          <p:cNvSpPr/>
          <p:nvPr/>
        </p:nvSpPr>
        <p:spPr>
          <a:xfrm>
            <a:off x="7498080" y="2240280"/>
            <a:ext cx="0" cy="3429000"/>
          </a:xfrm>
          <a:prstGeom prst="line">
            <a:avLst/>
          </a:prstGeom>
          <a:noFill/>
          <a:ln w="12700">
            <a:solidFill>
              <a:srgbClr val="D8D0C4"/>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31" name="Text 29"/>
          <p:cNvSpPr/>
          <p:nvPr/>
        </p:nvSpPr>
        <p:spPr>
          <a:xfrm>
            <a:off x="7909560" y="2267712"/>
            <a:ext cx="841248" cy="438912"/>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C6A5A"/>
                </a:solidFill>
                <a:effectLst/>
                <a:uLnTx/>
                <a:uFillTx/>
                <a:latin typeface="Aptos Display" pitchFamily="34" charset="0"/>
                <a:ea typeface="Aptos Display" pitchFamily="34" charset="-122"/>
                <a:cs typeface="Aptos Display" pitchFamily="34" charset="-120"/>
              </a:rPr>
              <a:t>03</a:t>
            </a:r>
            <a:endParaRPr kumimoji="0" lang="en-US" sz="2600" b="0" i="0" u="none" strike="noStrike" kern="1200" cap="none" spc="0" normalizeH="0" baseline="0" noProof="0" dirty="0">
              <a:ln>
                <a:noFill/>
              </a:ln>
              <a:solidFill>
                <a:prstClr val="black"/>
              </a:solidFill>
              <a:effectLst/>
              <a:uLnTx/>
              <a:uFillTx/>
              <a:latin typeface="Aptos"/>
              <a:ea typeface="+mn-ea"/>
              <a:cs typeface="+mn-cs"/>
            </a:endParaRPr>
          </a:p>
        </p:txBody>
      </p:sp>
      <p:sp>
        <p:nvSpPr>
          <p:cNvPr id="32" name="Shape 30"/>
          <p:cNvSpPr/>
          <p:nvPr/>
        </p:nvSpPr>
        <p:spPr>
          <a:xfrm>
            <a:off x="7909560" y="2834640"/>
            <a:ext cx="2834640" cy="0"/>
          </a:xfrm>
          <a:prstGeom prst="line">
            <a:avLst/>
          </a:prstGeom>
          <a:noFill/>
          <a:ln w="27940">
            <a:solidFill>
              <a:srgbClr val="EC6A5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33" name="Text 31"/>
          <p:cNvSpPr/>
          <p:nvPr/>
        </p:nvSpPr>
        <p:spPr>
          <a:xfrm>
            <a:off x="7909560" y="3054096"/>
            <a:ext cx="2926080" cy="347472"/>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102033"/>
                </a:solidFill>
                <a:effectLst/>
                <a:uLnTx/>
                <a:uFillTx/>
                <a:latin typeface="Aptos Display" pitchFamily="34" charset="0"/>
                <a:ea typeface="Aptos Display" pitchFamily="34" charset="-122"/>
                <a:cs typeface="Aptos Display" pitchFamily="34" charset="-120"/>
              </a:rPr>
              <a:t>Learning &amp; celebration</a:t>
            </a:r>
            <a:endParaRPr kumimoji="0" lang="en-US" sz="2100" b="0" i="0" u="none" strike="noStrike" kern="1200" cap="none" spc="0" normalizeH="0" baseline="0" noProof="0" dirty="0">
              <a:ln>
                <a:noFill/>
              </a:ln>
              <a:solidFill>
                <a:prstClr val="black"/>
              </a:solidFill>
              <a:effectLst/>
              <a:uLnTx/>
              <a:uFillTx/>
              <a:latin typeface="Aptos"/>
              <a:ea typeface="+mn-ea"/>
              <a:cs typeface="+mn-cs"/>
            </a:endParaRPr>
          </a:p>
        </p:txBody>
      </p:sp>
      <p:sp>
        <p:nvSpPr>
          <p:cNvPr id="34" name="Text 32"/>
          <p:cNvSpPr/>
          <p:nvPr/>
        </p:nvSpPr>
        <p:spPr>
          <a:xfrm>
            <a:off x="7909560" y="3566160"/>
            <a:ext cx="2788920" cy="1417320"/>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3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Educational workshops</a:t>
            </a:r>
            <a:endParaRPr kumimoji="0" lang="en-US" sz="1630" b="0"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3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Celebration bookmarks</a:t>
            </a:r>
            <a:endParaRPr kumimoji="0" lang="en-US" sz="1630" b="0"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3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Activities that make school life extra special</a:t>
            </a:r>
            <a:endParaRPr kumimoji="0" lang="en-US" sz="1630" b="0" i="0" u="none" strike="noStrike" kern="1200" cap="none" spc="0" normalizeH="0" baseline="0" noProof="0" dirty="0">
              <a:ln>
                <a:noFill/>
              </a:ln>
              <a:solidFill>
                <a:prstClr val="black"/>
              </a:solidFill>
              <a:effectLst/>
              <a:uLnTx/>
              <a:uFillTx/>
              <a:latin typeface="Aptos"/>
              <a:ea typeface="+mn-ea"/>
              <a:cs typeface="+mn-cs"/>
            </a:endParaRPr>
          </a:p>
        </p:txBody>
      </p:sp>
      <p:sp>
        <p:nvSpPr>
          <p:cNvPr id="35" name="Shape 33"/>
          <p:cNvSpPr/>
          <p:nvPr/>
        </p:nvSpPr>
        <p:spPr>
          <a:xfrm>
            <a:off x="777240" y="5623560"/>
            <a:ext cx="10652760" cy="475488"/>
          </a:xfrm>
          <a:prstGeom prst="rect">
            <a:avLst/>
          </a:prstGeom>
          <a:solidFill>
            <a:srgbClr val="DDF2EB"/>
          </a:solidFill>
          <a:ln w="12700">
            <a:solidFill>
              <a:srgbClr val="DDF2EB"/>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36" name="Text 34"/>
          <p:cNvSpPr/>
          <p:nvPr/>
        </p:nvSpPr>
        <p:spPr>
          <a:xfrm>
            <a:off x="960120" y="5751576"/>
            <a:ext cx="10241280" cy="201168"/>
          </a:xfrm>
          <a:prstGeom prst="rect">
            <a:avLst/>
          </a:prstGeom>
          <a:noFill/>
          <a:ln/>
        </p:spPr>
        <p:txBody>
          <a:bodyPr wrap="square" lIns="0" tIns="0" rIns="0" bIns="0" rtlCol="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20" b="1" i="0" u="none" strike="noStrike" kern="1200" cap="none" spc="0" normalizeH="0" baseline="0" noProof="0" dirty="0">
                <a:ln>
                  <a:noFill/>
                </a:ln>
                <a:solidFill>
                  <a:srgbClr val="087B7E"/>
                </a:solidFill>
                <a:effectLst/>
                <a:uLnTx/>
                <a:uFillTx/>
                <a:latin typeface="Aptos" pitchFamily="34" charset="0"/>
                <a:ea typeface="Aptos" pitchFamily="34" charset="-122"/>
                <a:cs typeface="Aptos" pitchFamily="34" charset="-120"/>
              </a:rPr>
              <a:t>PTA spending is focused on practical, joyful additions that children can see and use.</a:t>
            </a:r>
            <a:endParaRPr kumimoji="0" lang="en-US" sz="1520" b="0" i="0" u="none" strike="noStrike" kern="1200" cap="none" spc="0" normalizeH="0" baseline="0" noProof="0" dirty="0">
              <a:ln>
                <a:noFill/>
              </a:ln>
              <a:solidFill>
                <a:prstClr val="black"/>
              </a:solidFill>
              <a:effectLst/>
              <a:uLnTx/>
              <a:uFillTx/>
              <a:latin typeface="Aptos"/>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2" name="Shape 0"/>
          <p:cNvSpPr/>
          <p:nvPr/>
        </p:nvSpPr>
        <p:spPr>
          <a:xfrm>
            <a:off x="0" y="0"/>
            <a:ext cx="1219200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3" name="Shape 1"/>
          <p:cNvSpPr/>
          <p:nvPr/>
        </p:nvSpPr>
        <p:spPr>
          <a:xfrm>
            <a:off x="0" y="6766560"/>
            <a:ext cx="1219200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4" name="Shape 2"/>
          <p:cNvSpPr/>
          <p:nvPr/>
        </p:nvSpPr>
        <p:spPr>
          <a:xfrm rot="2700000">
            <a:off x="411480"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5" name="Shape 3"/>
          <p:cNvSpPr/>
          <p:nvPr/>
        </p:nvSpPr>
        <p:spPr>
          <a:xfrm rot="2700000">
            <a:off x="795528"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6" name="Shape 4"/>
          <p:cNvSpPr/>
          <p:nvPr/>
        </p:nvSpPr>
        <p:spPr>
          <a:xfrm rot="2700000">
            <a:off x="1179576"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7" name="Shape 5"/>
          <p:cNvSpPr/>
          <p:nvPr/>
        </p:nvSpPr>
        <p:spPr>
          <a:xfrm rot="2700000">
            <a:off x="1563624"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8" name="Shape 6"/>
          <p:cNvSpPr/>
          <p:nvPr/>
        </p:nvSpPr>
        <p:spPr>
          <a:xfrm rot="2700000">
            <a:off x="1947672"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9" name="Shape 7"/>
          <p:cNvSpPr/>
          <p:nvPr/>
        </p:nvSpPr>
        <p:spPr>
          <a:xfrm rot="2700000">
            <a:off x="2331720"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0" name="Shape 8"/>
          <p:cNvSpPr/>
          <p:nvPr/>
        </p:nvSpPr>
        <p:spPr>
          <a:xfrm rot="2700000">
            <a:off x="2715768"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1" name="Shape 9"/>
          <p:cNvSpPr/>
          <p:nvPr/>
        </p:nvSpPr>
        <p:spPr>
          <a:xfrm rot="2700000">
            <a:off x="3099816"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2" name="Shape 10"/>
          <p:cNvSpPr/>
          <p:nvPr/>
        </p:nvSpPr>
        <p:spPr>
          <a:xfrm rot="2700000">
            <a:off x="3483864"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3" name="Shape 11"/>
          <p:cNvSpPr/>
          <p:nvPr/>
        </p:nvSpPr>
        <p:spPr>
          <a:xfrm rot="2700000">
            <a:off x="3867912"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4" name="Text 12"/>
          <p:cNvSpPr/>
          <p:nvPr/>
        </p:nvSpPr>
        <p:spPr>
          <a:xfrm>
            <a:off x="502920" y="6446520"/>
            <a:ext cx="3017520" cy="20116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Staplehurst School PTA</a:t>
            </a:r>
            <a:endParaRPr kumimoji="0" lang="en-US" sz="850" b="0" i="0" u="none" strike="noStrike" kern="1200" cap="none" spc="0" normalizeH="0" baseline="0" noProof="0" dirty="0">
              <a:ln>
                <a:noFill/>
              </a:ln>
              <a:solidFill>
                <a:prstClr val="black"/>
              </a:solidFill>
              <a:effectLst/>
              <a:uLnTx/>
              <a:uFillTx/>
              <a:latin typeface="Aptos"/>
              <a:ea typeface="+mn-ea"/>
              <a:cs typeface="+mn-cs"/>
            </a:endParaRPr>
          </a:p>
        </p:txBody>
      </p:sp>
      <p:sp>
        <p:nvSpPr>
          <p:cNvPr id="15" name="Text 13"/>
          <p:cNvSpPr/>
          <p:nvPr/>
        </p:nvSpPr>
        <p:spPr>
          <a:xfrm>
            <a:off x="11292840" y="6446520"/>
            <a:ext cx="365760" cy="201168"/>
          </a:xfrm>
          <a:prstGeom prst="rect">
            <a:avLst/>
          </a:prstGeom>
          <a:noFill/>
          <a:ln/>
        </p:spPr>
        <p:txBody>
          <a:bodyPr wrap="square"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5</a:t>
            </a:r>
            <a:endParaRPr kumimoji="0" lang="en-US" sz="850" b="0" i="0" u="none" strike="noStrike" kern="1200" cap="none" spc="0" normalizeH="0" baseline="0" noProof="0" dirty="0">
              <a:ln>
                <a:noFill/>
              </a:ln>
              <a:solidFill>
                <a:prstClr val="black"/>
              </a:solidFill>
              <a:effectLst/>
              <a:uLnTx/>
              <a:uFillTx/>
              <a:latin typeface="Aptos"/>
              <a:ea typeface="+mn-ea"/>
              <a:cs typeface="+mn-cs"/>
            </a:endParaRPr>
          </a:p>
        </p:txBody>
      </p:sp>
      <p:sp>
        <p:nvSpPr>
          <p:cNvPr id="16" name="Text 14"/>
          <p:cNvSpPr/>
          <p:nvPr/>
        </p:nvSpPr>
        <p:spPr>
          <a:xfrm>
            <a:off x="594360" y="502920"/>
            <a:ext cx="7955280" cy="56692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02033"/>
                </a:solidFill>
                <a:effectLst/>
                <a:uLnTx/>
                <a:uFillTx/>
                <a:latin typeface="Aptos Display" pitchFamily="34" charset="0"/>
                <a:ea typeface="Aptos Display" pitchFamily="34" charset="-122"/>
                <a:cs typeface="Aptos Display" pitchFamily="34" charset="-120"/>
              </a:rPr>
              <a:t>How to find out about us</a:t>
            </a:r>
            <a:endParaRPr kumimoji="0" lang="en-US" sz="3300" b="0" i="0" u="none" strike="noStrike" kern="1200" cap="none" spc="0" normalizeH="0" baseline="0" noProof="0" dirty="0">
              <a:ln>
                <a:noFill/>
              </a:ln>
              <a:solidFill>
                <a:prstClr val="black"/>
              </a:solidFill>
              <a:effectLst/>
              <a:uLnTx/>
              <a:uFillTx/>
              <a:latin typeface="Aptos"/>
              <a:ea typeface="+mn-ea"/>
              <a:cs typeface="+mn-cs"/>
            </a:endParaRPr>
          </a:p>
        </p:txBody>
      </p:sp>
      <p:sp>
        <p:nvSpPr>
          <p:cNvPr id="17" name="Shape 15"/>
          <p:cNvSpPr/>
          <p:nvPr/>
        </p:nvSpPr>
        <p:spPr>
          <a:xfrm>
            <a:off x="594360" y="1124712"/>
            <a:ext cx="1051560" cy="64008"/>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8" name="Shape 16"/>
          <p:cNvSpPr/>
          <p:nvPr/>
        </p:nvSpPr>
        <p:spPr>
          <a:xfrm>
            <a:off x="1709928" y="1124712"/>
            <a:ext cx="530352" cy="64008"/>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9" name="Text 17"/>
          <p:cNvSpPr/>
          <p:nvPr/>
        </p:nvSpPr>
        <p:spPr>
          <a:xfrm>
            <a:off x="594360" y="1261872"/>
            <a:ext cx="8686800" cy="38404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Look for PTA updates in the places parents already use.</a:t>
            </a:r>
            <a:endParaRPr kumimoji="0" lang="en-US" sz="1550" b="0" i="0" u="none" strike="noStrike" kern="1200" cap="none" spc="0" normalizeH="0" baseline="0" noProof="0" dirty="0">
              <a:ln>
                <a:noFill/>
              </a:ln>
              <a:solidFill>
                <a:prstClr val="black"/>
              </a:solidFill>
              <a:effectLst/>
              <a:uLnTx/>
              <a:uFillTx/>
              <a:latin typeface="Aptos"/>
              <a:ea typeface="+mn-ea"/>
              <a:cs typeface="+mn-cs"/>
            </a:endParaRPr>
          </a:p>
        </p:txBody>
      </p:sp>
      <p:sp>
        <p:nvSpPr>
          <p:cNvPr id="20" name="Shape 18"/>
          <p:cNvSpPr/>
          <p:nvPr/>
        </p:nvSpPr>
        <p:spPr>
          <a:xfrm>
            <a:off x="6080760" y="1828800"/>
            <a:ext cx="0" cy="3977640"/>
          </a:xfrm>
          <a:prstGeom prst="line">
            <a:avLst/>
          </a:prstGeom>
          <a:noFill/>
          <a:ln w="15240">
            <a:solidFill>
              <a:srgbClr val="D8D0C4"/>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1" name="Text 19"/>
          <p:cNvSpPr/>
          <p:nvPr/>
        </p:nvSpPr>
        <p:spPr>
          <a:xfrm>
            <a:off x="822960" y="2029968"/>
            <a:ext cx="4389120" cy="38404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102033"/>
                </a:solidFill>
                <a:effectLst/>
                <a:uLnTx/>
                <a:uFillTx/>
                <a:latin typeface="Aptos Display" pitchFamily="34" charset="0"/>
                <a:ea typeface="Aptos Display" pitchFamily="34" charset="-122"/>
                <a:cs typeface="Aptos Display" pitchFamily="34" charset="-120"/>
              </a:rPr>
              <a:t>Noticeboards</a:t>
            </a:r>
            <a:endParaRPr kumimoji="0" lang="en-US" sz="2500" b="0" i="0" u="none" strike="noStrike" kern="1200" cap="none" spc="0" normalizeH="0" baseline="0" noProof="0" dirty="0">
              <a:ln>
                <a:noFill/>
              </a:ln>
              <a:solidFill>
                <a:prstClr val="black"/>
              </a:solidFill>
              <a:effectLst/>
              <a:uLnTx/>
              <a:uFillTx/>
              <a:latin typeface="Aptos"/>
              <a:ea typeface="+mn-ea"/>
              <a:cs typeface="+mn-cs"/>
            </a:endParaRPr>
          </a:p>
        </p:txBody>
      </p:sp>
      <p:sp>
        <p:nvSpPr>
          <p:cNvPr id="22" name="Text 20"/>
          <p:cNvSpPr/>
          <p:nvPr/>
        </p:nvSpPr>
        <p:spPr>
          <a:xfrm>
            <a:off x="822960" y="2651760"/>
            <a:ext cx="4251960" cy="1188720"/>
          </a:xfrm>
          <a:prstGeom prst="rect">
            <a:avLst/>
          </a:prstGeom>
          <a:noFill/>
          <a:ln/>
        </p:spPr>
        <p:txBody>
          <a:bodyPr wrap="square" lIns="381" tIns="381" rIns="381" bIns="381"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Find information about our events on the noticeboards inside the entrance gates.</a:t>
            </a:r>
            <a:endParaRPr kumimoji="0" lang="en-US" sz="2100" b="0" i="0" u="none" strike="noStrike" kern="1200" cap="none" spc="0" normalizeH="0" baseline="0" noProof="0" dirty="0">
              <a:ln>
                <a:noFill/>
              </a:ln>
              <a:solidFill>
                <a:prstClr val="black"/>
              </a:solidFill>
              <a:effectLst/>
              <a:uLnTx/>
              <a:uFillTx/>
              <a:latin typeface="Aptos"/>
              <a:ea typeface="+mn-ea"/>
              <a:cs typeface="+mn-cs"/>
            </a:endParaRPr>
          </a:p>
        </p:txBody>
      </p:sp>
      <p:sp>
        <p:nvSpPr>
          <p:cNvPr id="23" name="Text 21"/>
          <p:cNvSpPr/>
          <p:nvPr/>
        </p:nvSpPr>
        <p:spPr>
          <a:xfrm>
            <a:off x="822960" y="4169664"/>
            <a:ext cx="1600200" cy="274320"/>
          </a:xfrm>
          <a:prstGeom prst="rect">
            <a:avLst/>
          </a:prstGeom>
          <a:solidFill>
            <a:srgbClr val="FFE5A3"/>
          </a:solidFill>
          <a:ln>
            <a:solidFill>
              <a:srgbClr val="FFE5A3"/>
            </a:solidFill>
          </a:ln>
        </p:spPr>
        <p:txBody>
          <a:bodyPr wrap="square" lIns="508" tIns="508" rIns="508" bIns="50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Entrance gates</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p:txBody>
      </p:sp>
      <p:sp>
        <p:nvSpPr>
          <p:cNvPr id="24" name="Text 22"/>
          <p:cNvSpPr/>
          <p:nvPr/>
        </p:nvSpPr>
        <p:spPr>
          <a:xfrm>
            <a:off x="6720840" y="2029968"/>
            <a:ext cx="2468880" cy="38404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102033"/>
                </a:solidFill>
                <a:effectLst/>
                <a:uLnTx/>
                <a:uFillTx/>
                <a:latin typeface="Aptos Display" pitchFamily="34" charset="0"/>
                <a:ea typeface="Aptos Display" pitchFamily="34" charset="-122"/>
                <a:cs typeface="Aptos Display" pitchFamily="34" charset="-120"/>
              </a:rPr>
              <a:t>Facebook</a:t>
            </a:r>
            <a:endParaRPr kumimoji="0" lang="en-US" sz="2500" b="0" i="0" u="none" strike="noStrike" kern="1200" cap="none" spc="0" normalizeH="0" baseline="0" noProof="0" dirty="0">
              <a:ln>
                <a:noFill/>
              </a:ln>
              <a:solidFill>
                <a:prstClr val="black"/>
              </a:solidFill>
              <a:effectLst/>
              <a:uLnTx/>
              <a:uFillTx/>
              <a:latin typeface="Aptos"/>
              <a:ea typeface="+mn-ea"/>
              <a:cs typeface="+mn-cs"/>
            </a:endParaRPr>
          </a:p>
        </p:txBody>
      </p:sp>
      <p:sp>
        <p:nvSpPr>
          <p:cNvPr id="25" name="Text 23"/>
          <p:cNvSpPr/>
          <p:nvPr/>
        </p:nvSpPr>
        <p:spPr>
          <a:xfrm>
            <a:off x="6720840" y="2651760"/>
            <a:ext cx="2880360" cy="914400"/>
          </a:xfrm>
          <a:prstGeom prst="rect">
            <a:avLst/>
          </a:prstGeom>
          <a:noFill/>
          <a:ln/>
        </p:spPr>
        <p:txBody>
          <a:bodyPr wrap="square" lIns="381" tIns="381" rIns="381" bIns="381"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Scan the QR code to find us on Facebook and follow updates from the PTA.</a:t>
            </a:r>
            <a:endParaRPr kumimoji="0" lang="en-US" sz="1750" b="0" i="0" u="none" strike="noStrike" kern="1200" cap="none" spc="0" normalizeH="0" baseline="0" noProof="0" dirty="0">
              <a:ln>
                <a:noFill/>
              </a:ln>
              <a:solidFill>
                <a:prstClr val="black"/>
              </a:solidFill>
              <a:effectLst/>
              <a:uLnTx/>
              <a:uFillTx/>
              <a:latin typeface="Aptos"/>
              <a:ea typeface="+mn-ea"/>
              <a:cs typeface="+mn-cs"/>
            </a:endParaRPr>
          </a:p>
        </p:txBody>
      </p:sp>
      <p:pic>
        <p:nvPicPr>
          <p:cNvPr id="26" name="Image 0" descr="/agent/turn1/workspace/qr_refined.png"/>
          <p:cNvPicPr>
            <a:picLocks noChangeAspect="1"/>
          </p:cNvPicPr>
          <p:nvPr/>
        </p:nvPicPr>
        <p:blipFill>
          <a:blip r:embed="rId3"/>
          <a:stretch>
            <a:fillRect/>
          </a:stretch>
        </p:blipFill>
        <p:spPr>
          <a:xfrm>
            <a:off x="9710928" y="2201150"/>
            <a:ext cx="1719072" cy="1861340"/>
          </a:xfrm>
          <a:prstGeom prst="rect">
            <a:avLst/>
          </a:prstGeom>
        </p:spPr>
      </p:pic>
      <p:sp>
        <p:nvSpPr>
          <p:cNvPr id="27" name="Text 24"/>
          <p:cNvSpPr/>
          <p:nvPr/>
        </p:nvSpPr>
        <p:spPr>
          <a:xfrm>
            <a:off x="9674352" y="4187952"/>
            <a:ext cx="1783080" cy="329184"/>
          </a:xfrm>
          <a:prstGeom prst="rect">
            <a:avLst/>
          </a:prstGeom>
          <a:solidFill>
            <a:srgbClr val="102033"/>
          </a:solidFill>
          <a:ln>
            <a:solidFill>
              <a:srgbClr val="102033"/>
            </a:solid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FFFF"/>
                </a:solidFill>
                <a:effectLst/>
                <a:uLnTx/>
                <a:uFillTx/>
                <a:latin typeface="Aptos" pitchFamily="34" charset="0"/>
                <a:ea typeface="Aptos" pitchFamily="34" charset="-122"/>
                <a:cs typeface="Aptos" pitchFamily="34" charset="-120"/>
              </a:rPr>
              <a:t>SCAN ME</a:t>
            </a:r>
            <a:endParaRPr kumimoji="0" lang="en-US" sz="1700" b="0" i="0" u="none" strike="noStrike" kern="1200" cap="none" spc="0" normalizeH="0" baseline="0" noProof="0" dirty="0">
              <a:ln>
                <a:noFill/>
              </a:ln>
              <a:solidFill>
                <a:prstClr val="black"/>
              </a:solidFill>
              <a:effectLst/>
              <a:uLnTx/>
              <a:uFillTx/>
              <a:latin typeface="Aptos"/>
              <a:ea typeface="+mn-ea"/>
              <a:cs typeface="+mn-cs"/>
            </a:endParaRPr>
          </a:p>
        </p:txBody>
      </p:sp>
      <p:sp>
        <p:nvSpPr>
          <p:cNvPr id="28" name="Text 25"/>
          <p:cNvSpPr/>
          <p:nvPr/>
        </p:nvSpPr>
        <p:spPr>
          <a:xfrm>
            <a:off x="822960" y="5715000"/>
            <a:ext cx="10561320" cy="329184"/>
          </a:xfrm>
          <a:prstGeom prst="rect">
            <a:avLst/>
          </a:prstGeom>
          <a:noFill/>
          <a:ln/>
        </p:spPr>
        <p:txBody>
          <a:bodyPr wrap="square"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Tip: event details and volunteer requests are shared regularly.</a:t>
            </a:r>
            <a:endParaRPr kumimoji="0" lang="en-US" sz="1600" b="0" i="0" u="none" strike="noStrike" kern="1200" cap="none" spc="0" normalizeH="0" baseline="0" noProof="0" dirty="0">
              <a:ln>
                <a:noFill/>
              </a:ln>
              <a:solidFill>
                <a:prstClr val="black"/>
              </a:solidFill>
              <a:effectLst/>
              <a:uLnTx/>
              <a:uFillTx/>
              <a:latin typeface="Aptos"/>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2" name="Shape 0"/>
          <p:cNvSpPr/>
          <p:nvPr/>
        </p:nvSpPr>
        <p:spPr>
          <a:xfrm>
            <a:off x="0" y="0"/>
            <a:ext cx="1219200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3" name="Shape 1"/>
          <p:cNvSpPr/>
          <p:nvPr/>
        </p:nvSpPr>
        <p:spPr>
          <a:xfrm>
            <a:off x="0" y="6766560"/>
            <a:ext cx="1219200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4" name="Shape 2"/>
          <p:cNvSpPr/>
          <p:nvPr/>
        </p:nvSpPr>
        <p:spPr>
          <a:xfrm rot="2700000">
            <a:off x="411480"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5" name="Shape 3"/>
          <p:cNvSpPr/>
          <p:nvPr/>
        </p:nvSpPr>
        <p:spPr>
          <a:xfrm rot="2700000">
            <a:off x="795528"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6" name="Shape 4"/>
          <p:cNvSpPr/>
          <p:nvPr/>
        </p:nvSpPr>
        <p:spPr>
          <a:xfrm rot="2700000">
            <a:off x="1179576"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7" name="Shape 5"/>
          <p:cNvSpPr/>
          <p:nvPr/>
        </p:nvSpPr>
        <p:spPr>
          <a:xfrm rot="2700000">
            <a:off x="1563624"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8" name="Shape 6"/>
          <p:cNvSpPr/>
          <p:nvPr/>
        </p:nvSpPr>
        <p:spPr>
          <a:xfrm rot="2700000">
            <a:off x="1947672"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9" name="Shape 7"/>
          <p:cNvSpPr/>
          <p:nvPr/>
        </p:nvSpPr>
        <p:spPr>
          <a:xfrm rot="2700000">
            <a:off x="2331720"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0" name="Shape 8"/>
          <p:cNvSpPr/>
          <p:nvPr/>
        </p:nvSpPr>
        <p:spPr>
          <a:xfrm rot="2700000">
            <a:off x="2715768"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1" name="Shape 9"/>
          <p:cNvSpPr/>
          <p:nvPr/>
        </p:nvSpPr>
        <p:spPr>
          <a:xfrm rot="2700000">
            <a:off x="3099816"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2" name="Shape 10"/>
          <p:cNvSpPr/>
          <p:nvPr/>
        </p:nvSpPr>
        <p:spPr>
          <a:xfrm rot="2700000">
            <a:off x="3483864"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3" name="Shape 11"/>
          <p:cNvSpPr/>
          <p:nvPr/>
        </p:nvSpPr>
        <p:spPr>
          <a:xfrm rot="2700000">
            <a:off x="3867912"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4" name="Text 12"/>
          <p:cNvSpPr/>
          <p:nvPr/>
        </p:nvSpPr>
        <p:spPr>
          <a:xfrm>
            <a:off x="502920" y="6446520"/>
            <a:ext cx="3017520" cy="20116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Staplehurst School PTA</a:t>
            </a:r>
            <a:endParaRPr kumimoji="0" lang="en-US" sz="850" b="0" i="0" u="none" strike="noStrike" kern="1200" cap="none" spc="0" normalizeH="0" baseline="0" noProof="0" dirty="0">
              <a:ln>
                <a:noFill/>
              </a:ln>
              <a:solidFill>
                <a:prstClr val="black"/>
              </a:solidFill>
              <a:effectLst/>
              <a:uLnTx/>
              <a:uFillTx/>
              <a:latin typeface="Aptos"/>
              <a:ea typeface="+mn-ea"/>
              <a:cs typeface="+mn-cs"/>
            </a:endParaRPr>
          </a:p>
        </p:txBody>
      </p:sp>
      <p:sp>
        <p:nvSpPr>
          <p:cNvPr id="15" name="Text 13"/>
          <p:cNvSpPr/>
          <p:nvPr/>
        </p:nvSpPr>
        <p:spPr>
          <a:xfrm>
            <a:off x="11292840" y="6446520"/>
            <a:ext cx="365760" cy="201168"/>
          </a:xfrm>
          <a:prstGeom prst="rect">
            <a:avLst/>
          </a:prstGeom>
          <a:noFill/>
          <a:ln/>
        </p:spPr>
        <p:txBody>
          <a:bodyPr wrap="square"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6</a:t>
            </a:r>
            <a:endParaRPr kumimoji="0" lang="en-US" sz="850" b="0" i="0" u="none" strike="noStrike" kern="1200" cap="none" spc="0" normalizeH="0" baseline="0" noProof="0" dirty="0">
              <a:ln>
                <a:noFill/>
              </a:ln>
              <a:solidFill>
                <a:prstClr val="black"/>
              </a:solidFill>
              <a:effectLst/>
              <a:uLnTx/>
              <a:uFillTx/>
              <a:latin typeface="Aptos"/>
              <a:ea typeface="+mn-ea"/>
              <a:cs typeface="+mn-cs"/>
            </a:endParaRPr>
          </a:p>
        </p:txBody>
      </p:sp>
      <p:sp>
        <p:nvSpPr>
          <p:cNvPr id="16" name="Text 14"/>
          <p:cNvSpPr/>
          <p:nvPr/>
        </p:nvSpPr>
        <p:spPr>
          <a:xfrm>
            <a:off x="594360" y="502920"/>
            <a:ext cx="7955280" cy="56692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02033"/>
                </a:solidFill>
                <a:effectLst/>
                <a:uLnTx/>
                <a:uFillTx/>
                <a:latin typeface="Aptos Display" pitchFamily="34" charset="0"/>
                <a:ea typeface="Aptos Display" pitchFamily="34" charset="-122"/>
                <a:cs typeface="Aptos Display" pitchFamily="34" charset="-120"/>
              </a:rPr>
              <a:t>Why support or join the PTA?</a:t>
            </a:r>
            <a:endParaRPr kumimoji="0" lang="en-US" sz="3300" b="0" i="0" u="none" strike="noStrike" kern="1200" cap="none" spc="0" normalizeH="0" baseline="0" noProof="0" dirty="0">
              <a:ln>
                <a:noFill/>
              </a:ln>
              <a:solidFill>
                <a:prstClr val="black"/>
              </a:solidFill>
              <a:effectLst/>
              <a:uLnTx/>
              <a:uFillTx/>
              <a:latin typeface="Aptos"/>
              <a:ea typeface="+mn-ea"/>
              <a:cs typeface="+mn-cs"/>
            </a:endParaRPr>
          </a:p>
        </p:txBody>
      </p:sp>
      <p:sp>
        <p:nvSpPr>
          <p:cNvPr id="17" name="Shape 15"/>
          <p:cNvSpPr/>
          <p:nvPr/>
        </p:nvSpPr>
        <p:spPr>
          <a:xfrm>
            <a:off x="594360" y="1124712"/>
            <a:ext cx="1051560" cy="64008"/>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8" name="Shape 16"/>
          <p:cNvSpPr/>
          <p:nvPr/>
        </p:nvSpPr>
        <p:spPr>
          <a:xfrm>
            <a:off x="1709928" y="1124712"/>
            <a:ext cx="530352" cy="64008"/>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9" name="Text 17"/>
          <p:cNvSpPr/>
          <p:nvPr/>
        </p:nvSpPr>
        <p:spPr>
          <a:xfrm>
            <a:off x="594360" y="1261872"/>
            <a:ext cx="8686800" cy="38404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Six reasons parents and carers get involved.</a:t>
            </a:r>
            <a:endParaRPr kumimoji="0" lang="en-US" sz="1550" b="0" i="0" u="none" strike="noStrike" kern="1200" cap="none" spc="0" normalizeH="0" baseline="0" noProof="0" dirty="0">
              <a:ln>
                <a:noFill/>
              </a:ln>
              <a:solidFill>
                <a:prstClr val="black"/>
              </a:solidFill>
              <a:effectLst/>
              <a:uLnTx/>
              <a:uFillTx/>
              <a:latin typeface="Aptos"/>
              <a:ea typeface="+mn-ea"/>
              <a:cs typeface="+mn-cs"/>
            </a:endParaRPr>
          </a:p>
        </p:txBody>
      </p:sp>
      <p:sp>
        <p:nvSpPr>
          <p:cNvPr id="20" name="Shape 18"/>
          <p:cNvSpPr/>
          <p:nvPr/>
        </p:nvSpPr>
        <p:spPr>
          <a:xfrm>
            <a:off x="777240" y="1828800"/>
            <a:ext cx="329184" cy="329184"/>
          </a:xfrm>
          <a:prstGeom prst="ellipse">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1" name="Text 19"/>
          <p:cNvSpPr/>
          <p:nvPr/>
        </p:nvSpPr>
        <p:spPr>
          <a:xfrm>
            <a:off x="777240" y="1851660"/>
            <a:ext cx="329184" cy="201168"/>
          </a:xfrm>
          <a:prstGeom prst="rect">
            <a:avLst/>
          </a:prstGeom>
          <a:noFill/>
          <a:ln/>
        </p:spPr>
        <p:txBody>
          <a:bodyPr wrap="square" lIns="0" tIns="0" rIns="0" bIns="0"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ptos" pitchFamily="34" charset="0"/>
                <a:ea typeface="Aptos" pitchFamily="34" charset="-122"/>
                <a:cs typeface="Aptos" pitchFamily="34" charset="-120"/>
              </a:rPr>
              <a:t>1</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p:txBody>
      </p:sp>
      <p:sp>
        <p:nvSpPr>
          <p:cNvPr id="22" name="Text 20"/>
          <p:cNvSpPr/>
          <p:nvPr/>
        </p:nvSpPr>
        <p:spPr>
          <a:xfrm>
            <a:off x="1216152" y="1783080"/>
            <a:ext cx="4636008" cy="228600"/>
          </a:xfrm>
          <a:prstGeom prst="rect">
            <a:avLst/>
          </a:prstGeom>
          <a:noFill/>
          <a:ln/>
        </p:spPr>
        <p:txBody>
          <a:bodyPr wrap="square" lIns="0" tIns="0" rIns="0" bIns="0"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1"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For the children</a:t>
            </a:r>
            <a:endParaRPr kumimoji="0" lang="en-US" sz="1550" b="0" i="0" u="none" strike="noStrike" kern="1200" cap="none" spc="0" normalizeH="0" baseline="0" noProof="0" dirty="0">
              <a:ln>
                <a:noFill/>
              </a:ln>
              <a:solidFill>
                <a:prstClr val="black"/>
              </a:solidFill>
              <a:effectLst/>
              <a:uLnTx/>
              <a:uFillTx/>
              <a:latin typeface="Aptos"/>
              <a:ea typeface="+mn-ea"/>
              <a:cs typeface="+mn-cs"/>
            </a:endParaRPr>
          </a:p>
        </p:txBody>
      </p:sp>
      <p:sp>
        <p:nvSpPr>
          <p:cNvPr id="23" name="Text 21"/>
          <p:cNvSpPr/>
          <p:nvPr/>
        </p:nvSpPr>
        <p:spPr>
          <a:xfrm>
            <a:off x="1216152" y="2057400"/>
            <a:ext cx="4636008" cy="493776"/>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Show your child that you value their education. PTA events help improve their school experience.</a:t>
            </a:r>
            <a:endParaRPr kumimoji="0" lang="en-US" sz="1420" b="0" i="0" u="none" strike="noStrike" kern="1200" cap="none" spc="0" normalizeH="0" baseline="0" noProof="0" dirty="0">
              <a:ln>
                <a:noFill/>
              </a:ln>
              <a:solidFill>
                <a:prstClr val="black"/>
              </a:solidFill>
              <a:effectLst/>
              <a:uLnTx/>
              <a:uFillTx/>
              <a:latin typeface="Aptos"/>
              <a:ea typeface="+mn-ea"/>
              <a:cs typeface="+mn-cs"/>
            </a:endParaRPr>
          </a:p>
        </p:txBody>
      </p:sp>
      <p:sp>
        <p:nvSpPr>
          <p:cNvPr id="24" name="Shape 22"/>
          <p:cNvSpPr/>
          <p:nvPr/>
        </p:nvSpPr>
        <p:spPr>
          <a:xfrm>
            <a:off x="777240" y="2743200"/>
            <a:ext cx="329184" cy="329184"/>
          </a:xfrm>
          <a:prstGeom prst="ellipse">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5" name="Text 23"/>
          <p:cNvSpPr/>
          <p:nvPr/>
        </p:nvSpPr>
        <p:spPr>
          <a:xfrm>
            <a:off x="777240" y="2766060"/>
            <a:ext cx="329184" cy="201168"/>
          </a:xfrm>
          <a:prstGeom prst="rect">
            <a:avLst/>
          </a:prstGeom>
          <a:noFill/>
          <a:ln/>
        </p:spPr>
        <p:txBody>
          <a:bodyPr wrap="square" lIns="0" tIns="0" rIns="0" bIns="0"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ptos" pitchFamily="34" charset="0"/>
                <a:ea typeface="Aptos" pitchFamily="34" charset="-122"/>
                <a:cs typeface="Aptos" pitchFamily="34" charset="-120"/>
              </a:rPr>
              <a:t>2</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p:txBody>
      </p:sp>
      <p:sp>
        <p:nvSpPr>
          <p:cNvPr id="26" name="Text 24"/>
          <p:cNvSpPr/>
          <p:nvPr/>
        </p:nvSpPr>
        <p:spPr>
          <a:xfrm>
            <a:off x="1216152" y="2697480"/>
            <a:ext cx="4636008" cy="228600"/>
          </a:xfrm>
          <a:prstGeom prst="rect">
            <a:avLst/>
          </a:prstGeom>
          <a:noFill/>
          <a:ln/>
        </p:spPr>
        <p:txBody>
          <a:bodyPr wrap="square" lIns="0" tIns="0" rIns="0" bIns="0"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1"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For you</a:t>
            </a:r>
            <a:endParaRPr kumimoji="0" lang="en-US" sz="1550" b="0" i="0" u="none" strike="noStrike" kern="1200" cap="none" spc="0" normalizeH="0" baseline="0" noProof="0" dirty="0">
              <a:ln>
                <a:noFill/>
              </a:ln>
              <a:solidFill>
                <a:prstClr val="black"/>
              </a:solidFill>
              <a:effectLst/>
              <a:uLnTx/>
              <a:uFillTx/>
              <a:latin typeface="Aptos"/>
              <a:ea typeface="+mn-ea"/>
              <a:cs typeface="+mn-cs"/>
            </a:endParaRPr>
          </a:p>
        </p:txBody>
      </p:sp>
      <p:sp>
        <p:nvSpPr>
          <p:cNvPr id="27" name="Text 25"/>
          <p:cNvSpPr/>
          <p:nvPr/>
        </p:nvSpPr>
        <p:spPr>
          <a:xfrm>
            <a:off x="1216152" y="2971800"/>
            <a:ext cx="4636008" cy="493776"/>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Volunteering is rewarding. We plan social events, raise money and enjoy each other’s company.</a:t>
            </a:r>
            <a:endParaRPr kumimoji="0" lang="en-US" sz="1420" b="0" i="0" u="none" strike="noStrike" kern="1200" cap="none" spc="0" normalizeH="0" baseline="0" noProof="0" dirty="0">
              <a:ln>
                <a:noFill/>
              </a:ln>
              <a:solidFill>
                <a:prstClr val="black"/>
              </a:solidFill>
              <a:effectLst/>
              <a:uLnTx/>
              <a:uFillTx/>
              <a:latin typeface="Aptos"/>
              <a:ea typeface="+mn-ea"/>
              <a:cs typeface="+mn-cs"/>
            </a:endParaRPr>
          </a:p>
        </p:txBody>
      </p:sp>
      <p:sp>
        <p:nvSpPr>
          <p:cNvPr id="28" name="Shape 26"/>
          <p:cNvSpPr/>
          <p:nvPr/>
        </p:nvSpPr>
        <p:spPr>
          <a:xfrm>
            <a:off x="777240" y="3657600"/>
            <a:ext cx="329184" cy="329184"/>
          </a:xfrm>
          <a:prstGeom prst="ellipse">
            <a:avLst/>
          </a:prstGeom>
          <a:solidFill>
            <a:srgbClr val="EC6A5A"/>
          </a:solidFill>
          <a:ln w="12700">
            <a:solidFill>
              <a:srgbClr val="EC6A5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9" name="Text 27"/>
          <p:cNvSpPr/>
          <p:nvPr/>
        </p:nvSpPr>
        <p:spPr>
          <a:xfrm>
            <a:off x="777240" y="3680460"/>
            <a:ext cx="329184" cy="201168"/>
          </a:xfrm>
          <a:prstGeom prst="rect">
            <a:avLst/>
          </a:prstGeom>
          <a:noFill/>
          <a:ln/>
        </p:spPr>
        <p:txBody>
          <a:bodyPr wrap="square" lIns="0" tIns="0" rIns="0" bIns="0"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ptos" pitchFamily="34" charset="0"/>
                <a:ea typeface="Aptos" pitchFamily="34" charset="-122"/>
                <a:cs typeface="Aptos" pitchFamily="34" charset="-120"/>
              </a:rPr>
              <a:t>3</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p:txBody>
      </p:sp>
      <p:sp>
        <p:nvSpPr>
          <p:cNvPr id="30" name="Text 28"/>
          <p:cNvSpPr/>
          <p:nvPr/>
        </p:nvSpPr>
        <p:spPr>
          <a:xfrm>
            <a:off x="1216152" y="3611880"/>
            <a:ext cx="4636008" cy="228600"/>
          </a:xfrm>
          <a:prstGeom prst="rect">
            <a:avLst/>
          </a:prstGeom>
          <a:noFill/>
          <a:ln/>
        </p:spPr>
        <p:txBody>
          <a:bodyPr wrap="square" lIns="0" tIns="0" rIns="0" bIns="0"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1"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For the school</a:t>
            </a:r>
            <a:endParaRPr kumimoji="0" lang="en-US" sz="1550" b="0" i="0" u="none" strike="noStrike" kern="1200" cap="none" spc="0" normalizeH="0" baseline="0" noProof="0" dirty="0">
              <a:ln>
                <a:noFill/>
              </a:ln>
              <a:solidFill>
                <a:prstClr val="black"/>
              </a:solidFill>
              <a:effectLst/>
              <a:uLnTx/>
              <a:uFillTx/>
              <a:latin typeface="Aptos"/>
              <a:ea typeface="+mn-ea"/>
              <a:cs typeface="+mn-cs"/>
            </a:endParaRPr>
          </a:p>
        </p:txBody>
      </p:sp>
      <p:sp>
        <p:nvSpPr>
          <p:cNvPr id="31" name="Text 29"/>
          <p:cNvSpPr/>
          <p:nvPr/>
        </p:nvSpPr>
        <p:spPr>
          <a:xfrm>
            <a:off x="1216152" y="3886200"/>
            <a:ext cx="4636008" cy="420624"/>
          </a:xfrm>
          <a:prstGeom prst="rect">
            <a:avLst/>
          </a:prstGeom>
          <a:noFill/>
          <a:ln/>
        </p:spPr>
        <p:txBody>
          <a:bodyPr wrap="square" lIns="0" tIns="0" rIns="0" bIns="0" rtlCol="0" anchor="t">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Help raise funds and have a voice in purchases that support the children.</a:t>
            </a:r>
            <a:endParaRPr kumimoji="0" lang="en-US" sz="1420" b="0" i="0" u="none" strike="noStrike" kern="1200" cap="none" spc="0" normalizeH="0" baseline="0" noProof="0" dirty="0">
              <a:ln>
                <a:noFill/>
              </a:ln>
              <a:solidFill>
                <a:prstClr val="black"/>
              </a:solidFill>
              <a:effectLst/>
              <a:uLnTx/>
              <a:uFillTx/>
              <a:latin typeface="Aptos"/>
              <a:ea typeface="+mn-ea"/>
              <a:cs typeface="+mn-cs"/>
            </a:endParaRPr>
          </a:p>
        </p:txBody>
      </p:sp>
      <p:sp>
        <p:nvSpPr>
          <p:cNvPr id="32" name="Shape 30"/>
          <p:cNvSpPr/>
          <p:nvPr/>
        </p:nvSpPr>
        <p:spPr>
          <a:xfrm>
            <a:off x="6355080" y="1828800"/>
            <a:ext cx="329184" cy="329184"/>
          </a:xfrm>
          <a:prstGeom prst="ellipse">
            <a:avLst/>
          </a:prstGeom>
          <a:solidFill>
            <a:srgbClr val="695ACD"/>
          </a:solidFill>
          <a:ln w="12700">
            <a:solidFill>
              <a:srgbClr val="695ACD"/>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33" name="Text 31"/>
          <p:cNvSpPr/>
          <p:nvPr/>
        </p:nvSpPr>
        <p:spPr>
          <a:xfrm>
            <a:off x="6355080" y="1851660"/>
            <a:ext cx="329184" cy="201168"/>
          </a:xfrm>
          <a:prstGeom prst="rect">
            <a:avLst/>
          </a:prstGeom>
          <a:noFill/>
          <a:ln/>
        </p:spPr>
        <p:txBody>
          <a:bodyPr wrap="square" lIns="0" tIns="0" rIns="0" bIns="0"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ptos" pitchFamily="34" charset="0"/>
                <a:ea typeface="Aptos" pitchFamily="34" charset="-122"/>
                <a:cs typeface="Aptos" pitchFamily="34" charset="-120"/>
              </a:rPr>
              <a:t>4</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p:txBody>
      </p:sp>
      <p:sp>
        <p:nvSpPr>
          <p:cNvPr id="34" name="Text 32"/>
          <p:cNvSpPr/>
          <p:nvPr/>
        </p:nvSpPr>
        <p:spPr>
          <a:xfrm>
            <a:off x="6793992" y="1783080"/>
            <a:ext cx="4636008" cy="228600"/>
          </a:xfrm>
          <a:prstGeom prst="rect">
            <a:avLst/>
          </a:prstGeom>
          <a:noFill/>
          <a:ln/>
        </p:spPr>
        <p:txBody>
          <a:bodyPr wrap="square" lIns="0" tIns="0" rIns="0" bIns="0"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1"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Be connected</a:t>
            </a:r>
            <a:endParaRPr kumimoji="0" lang="en-US" sz="1550" b="0" i="0" u="none" strike="noStrike" kern="1200" cap="none" spc="0" normalizeH="0" baseline="0" noProof="0" dirty="0">
              <a:ln>
                <a:noFill/>
              </a:ln>
              <a:solidFill>
                <a:prstClr val="black"/>
              </a:solidFill>
              <a:effectLst/>
              <a:uLnTx/>
              <a:uFillTx/>
              <a:latin typeface="Aptos"/>
              <a:ea typeface="+mn-ea"/>
              <a:cs typeface="+mn-cs"/>
            </a:endParaRPr>
          </a:p>
        </p:txBody>
      </p:sp>
      <p:sp>
        <p:nvSpPr>
          <p:cNvPr id="35" name="Text 33"/>
          <p:cNvSpPr/>
          <p:nvPr/>
        </p:nvSpPr>
        <p:spPr>
          <a:xfrm>
            <a:off x="6793992" y="2057400"/>
            <a:ext cx="4636008" cy="493776"/>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Know what is happening in school and meet others with the same goal: improving school life.</a:t>
            </a:r>
            <a:endParaRPr kumimoji="0" lang="en-US" sz="1420" b="0" i="0" u="none" strike="noStrike" kern="1200" cap="none" spc="0" normalizeH="0" baseline="0" noProof="0" dirty="0">
              <a:ln>
                <a:noFill/>
              </a:ln>
              <a:solidFill>
                <a:prstClr val="black"/>
              </a:solidFill>
              <a:effectLst/>
              <a:uLnTx/>
              <a:uFillTx/>
              <a:latin typeface="Aptos"/>
              <a:ea typeface="+mn-ea"/>
              <a:cs typeface="+mn-cs"/>
            </a:endParaRPr>
          </a:p>
        </p:txBody>
      </p:sp>
      <p:sp>
        <p:nvSpPr>
          <p:cNvPr id="36" name="Shape 34"/>
          <p:cNvSpPr/>
          <p:nvPr/>
        </p:nvSpPr>
        <p:spPr>
          <a:xfrm>
            <a:off x="6355080" y="2743200"/>
            <a:ext cx="329184" cy="329184"/>
          </a:xfrm>
          <a:prstGeom prst="ellipse">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37" name="Text 35"/>
          <p:cNvSpPr/>
          <p:nvPr/>
        </p:nvSpPr>
        <p:spPr>
          <a:xfrm>
            <a:off x="6355080" y="2766060"/>
            <a:ext cx="329184" cy="201168"/>
          </a:xfrm>
          <a:prstGeom prst="rect">
            <a:avLst/>
          </a:prstGeom>
          <a:noFill/>
          <a:ln/>
        </p:spPr>
        <p:txBody>
          <a:bodyPr wrap="square" lIns="0" tIns="0" rIns="0" bIns="0"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ptos" pitchFamily="34" charset="0"/>
                <a:ea typeface="Aptos" pitchFamily="34" charset="-122"/>
                <a:cs typeface="Aptos" pitchFamily="34" charset="-120"/>
              </a:rPr>
              <a:t>5</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p:txBody>
      </p:sp>
      <p:sp>
        <p:nvSpPr>
          <p:cNvPr id="38" name="Text 36"/>
          <p:cNvSpPr/>
          <p:nvPr/>
        </p:nvSpPr>
        <p:spPr>
          <a:xfrm>
            <a:off x="6793992" y="2697480"/>
            <a:ext cx="4636008" cy="228600"/>
          </a:xfrm>
          <a:prstGeom prst="rect">
            <a:avLst/>
          </a:prstGeom>
          <a:noFill/>
          <a:ln/>
        </p:spPr>
        <p:txBody>
          <a:bodyPr wrap="square" lIns="0" tIns="0" rIns="0" bIns="0"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1"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It is fun!</a:t>
            </a:r>
            <a:endParaRPr kumimoji="0" lang="en-US" sz="1550" b="0" i="0" u="none" strike="noStrike" kern="1200" cap="none" spc="0" normalizeH="0" baseline="0" noProof="0" dirty="0">
              <a:ln>
                <a:noFill/>
              </a:ln>
              <a:solidFill>
                <a:prstClr val="black"/>
              </a:solidFill>
              <a:effectLst/>
              <a:uLnTx/>
              <a:uFillTx/>
              <a:latin typeface="Aptos"/>
              <a:ea typeface="+mn-ea"/>
              <a:cs typeface="+mn-cs"/>
            </a:endParaRPr>
          </a:p>
        </p:txBody>
      </p:sp>
      <p:sp>
        <p:nvSpPr>
          <p:cNvPr id="39" name="Text 37"/>
          <p:cNvSpPr/>
          <p:nvPr/>
        </p:nvSpPr>
        <p:spPr>
          <a:xfrm>
            <a:off x="6793992" y="2971800"/>
            <a:ext cx="4636008" cy="420624"/>
          </a:xfrm>
          <a:prstGeom prst="rect">
            <a:avLst/>
          </a:prstGeom>
          <a:noFill/>
          <a:ln/>
        </p:spPr>
        <p:txBody>
          <a:bodyPr wrap="square" lIns="0" tIns="0" rIns="0" bIns="0" rtlCol="0" anchor="t">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From planning events to running a stall, we enjoy ourselves in our roles.</a:t>
            </a:r>
            <a:endParaRPr kumimoji="0" lang="en-US" sz="1420" b="0" i="0" u="none" strike="noStrike" kern="1200" cap="none" spc="0" normalizeH="0" baseline="0" noProof="0" dirty="0">
              <a:ln>
                <a:noFill/>
              </a:ln>
              <a:solidFill>
                <a:prstClr val="black"/>
              </a:solidFill>
              <a:effectLst/>
              <a:uLnTx/>
              <a:uFillTx/>
              <a:latin typeface="Aptos"/>
              <a:ea typeface="+mn-ea"/>
              <a:cs typeface="+mn-cs"/>
            </a:endParaRPr>
          </a:p>
        </p:txBody>
      </p:sp>
      <p:sp>
        <p:nvSpPr>
          <p:cNvPr id="40" name="Shape 38"/>
          <p:cNvSpPr/>
          <p:nvPr/>
        </p:nvSpPr>
        <p:spPr>
          <a:xfrm>
            <a:off x="6355080" y="3657600"/>
            <a:ext cx="329184" cy="329184"/>
          </a:xfrm>
          <a:prstGeom prst="ellipse">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41" name="Text 39"/>
          <p:cNvSpPr/>
          <p:nvPr/>
        </p:nvSpPr>
        <p:spPr>
          <a:xfrm>
            <a:off x="6355080" y="3680460"/>
            <a:ext cx="329184" cy="201168"/>
          </a:xfrm>
          <a:prstGeom prst="rect">
            <a:avLst/>
          </a:prstGeom>
          <a:noFill/>
          <a:ln/>
        </p:spPr>
        <p:txBody>
          <a:bodyPr wrap="square" lIns="0" tIns="0" rIns="0" bIns="0"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ptos" pitchFamily="34" charset="0"/>
                <a:ea typeface="Aptos" pitchFamily="34" charset="-122"/>
                <a:cs typeface="Aptos" pitchFamily="34" charset="-120"/>
              </a:rPr>
              <a:t>6</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p:txBody>
      </p:sp>
      <p:sp>
        <p:nvSpPr>
          <p:cNvPr id="42" name="Text 40"/>
          <p:cNvSpPr/>
          <p:nvPr/>
        </p:nvSpPr>
        <p:spPr>
          <a:xfrm>
            <a:off x="6793992" y="3611880"/>
            <a:ext cx="4636008" cy="228600"/>
          </a:xfrm>
          <a:prstGeom prst="rect">
            <a:avLst/>
          </a:prstGeom>
          <a:noFill/>
          <a:ln/>
        </p:spPr>
        <p:txBody>
          <a:bodyPr wrap="square" lIns="0" tIns="0" rIns="0" bIns="0"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1"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Keep the PTA going</a:t>
            </a:r>
            <a:endParaRPr kumimoji="0" lang="en-US" sz="1550" b="0" i="0" u="none" strike="noStrike" kern="1200" cap="none" spc="0" normalizeH="0" baseline="0" noProof="0" dirty="0">
              <a:ln>
                <a:noFill/>
              </a:ln>
              <a:solidFill>
                <a:prstClr val="black"/>
              </a:solidFill>
              <a:effectLst/>
              <a:uLnTx/>
              <a:uFillTx/>
              <a:latin typeface="Aptos"/>
              <a:ea typeface="+mn-ea"/>
              <a:cs typeface="+mn-cs"/>
            </a:endParaRPr>
          </a:p>
        </p:txBody>
      </p:sp>
      <p:sp>
        <p:nvSpPr>
          <p:cNvPr id="43" name="Text 41"/>
          <p:cNvSpPr/>
          <p:nvPr/>
        </p:nvSpPr>
        <p:spPr>
          <a:xfrm>
            <a:off x="6793992" y="3886200"/>
            <a:ext cx="4636008" cy="493776"/>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2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As parents leave the school, new volunteers keep the committee going. Many hands make light work.</a:t>
            </a:r>
            <a:endParaRPr kumimoji="0" lang="en-US" sz="1420" b="0" i="0" u="none" strike="noStrike" kern="1200" cap="none" spc="0" normalizeH="0" baseline="0" noProof="0" dirty="0">
              <a:ln>
                <a:noFill/>
              </a:ln>
              <a:solidFill>
                <a:prstClr val="black"/>
              </a:solidFill>
              <a:effectLst/>
              <a:uLnTx/>
              <a:uFillTx/>
              <a:latin typeface="Aptos"/>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BF7EE"/>
        </a:solidFill>
        <a:effectLst/>
      </p:bgPr>
    </p:bg>
    <p:spTree>
      <p:nvGrpSpPr>
        <p:cNvPr id="1" name=""/>
        <p:cNvGrpSpPr/>
        <p:nvPr/>
      </p:nvGrpSpPr>
      <p:grpSpPr>
        <a:xfrm>
          <a:off x="0" y="0"/>
          <a:ext cx="0" cy="0"/>
          <a:chOff x="0" y="0"/>
          <a:chExt cx="0" cy="0"/>
        </a:xfrm>
      </p:grpSpPr>
      <p:sp>
        <p:nvSpPr>
          <p:cNvPr id="2" name="Shape 0"/>
          <p:cNvSpPr/>
          <p:nvPr/>
        </p:nvSpPr>
        <p:spPr>
          <a:xfrm>
            <a:off x="0" y="0"/>
            <a:ext cx="1219200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3" name="Shape 1"/>
          <p:cNvSpPr/>
          <p:nvPr/>
        </p:nvSpPr>
        <p:spPr>
          <a:xfrm>
            <a:off x="0" y="6766560"/>
            <a:ext cx="1219200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4" name="Shape 2"/>
          <p:cNvSpPr/>
          <p:nvPr/>
        </p:nvSpPr>
        <p:spPr>
          <a:xfrm rot="2700000">
            <a:off x="411480"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5" name="Shape 3"/>
          <p:cNvSpPr/>
          <p:nvPr/>
        </p:nvSpPr>
        <p:spPr>
          <a:xfrm rot="2700000">
            <a:off x="795528"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6" name="Shape 4"/>
          <p:cNvSpPr/>
          <p:nvPr/>
        </p:nvSpPr>
        <p:spPr>
          <a:xfrm rot="2700000">
            <a:off x="1179576"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7" name="Shape 5"/>
          <p:cNvSpPr/>
          <p:nvPr/>
        </p:nvSpPr>
        <p:spPr>
          <a:xfrm rot="2700000">
            <a:off x="1563624"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8" name="Shape 6"/>
          <p:cNvSpPr/>
          <p:nvPr/>
        </p:nvSpPr>
        <p:spPr>
          <a:xfrm rot="2700000">
            <a:off x="1947672"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9" name="Shape 7"/>
          <p:cNvSpPr/>
          <p:nvPr/>
        </p:nvSpPr>
        <p:spPr>
          <a:xfrm rot="2700000">
            <a:off x="2331720"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0" name="Shape 8"/>
          <p:cNvSpPr/>
          <p:nvPr/>
        </p:nvSpPr>
        <p:spPr>
          <a:xfrm rot="2700000">
            <a:off x="2715768"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1" name="Shape 9"/>
          <p:cNvSpPr/>
          <p:nvPr/>
        </p:nvSpPr>
        <p:spPr>
          <a:xfrm rot="2700000">
            <a:off x="3099816"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2" name="Shape 10"/>
          <p:cNvSpPr/>
          <p:nvPr/>
        </p:nvSpPr>
        <p:spPr>
          <a:xfrm rot="2700000">
            <a:off x="3483864" y="256032"/>
            <a:ext cx="91440" cy="91440"/>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3" name="Shape 11"/>
          <p:cNvSpPr/>
          <p:nvPr/>
        </p:nvSpPr>
        <p:spPr>
          <a:xfrm rot="2700000">
            <a:off x="3867912" y="256032"/>
            <a:ext cx="91440" cy="91440"/>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4" name="Text 12"/>
          <p:cNvSpPr/>
          <p:nvPr/>
        </p:nvSpPr>
        <p:spPr>
          <a:xfrm>
            <a:off x="502920" y="6446520"/>
            <a:ext cx="3017520" cy="20116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Staplehurst School PTA</a:t>
            </a:r>
            <a:endParaRPr kumimoji="0" lang="en-US" sz="850" b="0" i="0" u="none" strike="noStrike" kern="1200" cap="none" spc="0" normalizeH="0" baseline="0" noProof="0" dirty="0">
              <a:ln>
                <a:noFill/>
              </a:ln>
              <a:solidFill>
                <a:prstClr val="black"/>
              </a:solidFill>
              <a:effectLst/>
              <a:uLnTx/>
              <a:uFillTx/>
              <a:latin typeface="Aptos"/>
              <a:ea typeface="+mn-ea"/>
              <a:cs typeface="+mn-cs"/>
            </a:endParaRPr>
          </a:p>
        </p:txBody>
      </p:sp>
      <p:sp>
        <p:nvSpPr>
          <p:cNvPr id="15" name="Text 13"/>
          <p:cNvSpPr/>
          <p:nvPr/>
        </p:nvSpPr>
        <p:spPr>
          <a:xfrm>
            <a:off x="11292840" y="6446520"/>
            <a:ext cx="365760" cy="201168"/>
          </a:xfrm>
          <a:prstGeom prst="rect">
            <a:avLst/>
          </a:prstGeom>
          <a:noFill/>
          <a:ln/>
        </p:spPr>
        <p:txBody>
          <a:bodyPr wrap="square"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7</a:t>
            </a:r>
            <a:endParaRPr kumimoji="0" lang="en-US" sz="850" b="0" i="0" u="none" strike="noStrike" kern="1200" cap="none" spc="0" normalizeH="0" baseline="0" noProof="0" dirty="0">
              <a:ln>
                <a:noFill/>
              </a:ln>
              <a:solidFill>
                <a:prstClr val="black"/>
              </a:solidFill>
              <a:effectLst/>
              <a:uLnTx/>
              <a:uFillTx/>
              <a:latin typeface="Aptos"/>
              <a:ea typeface="+mn-ea"/>
              <a:cs typeface="+mn-cs"/>
            </a:endParaRPr>
          </a:p>
        </p:txBody>
      </p:sp>
      <p:sp>
        <p:nvSpPr>
          <p:cNvPr id="16" name="Text 14"/>
          <p:cNvSpPr/>
          <p:nvPr/>
        </p:nvSpPr>
        <p:spPr>
          <a:xfrm>
            <a:off x="594360" y="502920"/>
            <a:ext cx="7955280" cy="56692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02033"/>
                </a:solidFill>
                <a:effectLst/>
                <a:uLnTx/>
                <a:uFillTx/>
                <a:latin typeface="Aptos Display" pitchFamily="34" charset="0"/>
                <a:ea typeface="Aptos Display" pitchFamily="34" charset="-122"/>
                <a:cs typeface="Aptos Display" pitchFamily="34" charset="-120"/>
              </a:rPr>
              <a:t>Six easy ways to help</a:t>
            </a:r>
            <a:endParaRPr kumimoji="0" lang="en-US" sz="3300" b="0" i="0" u="none" strike="noStrike" kern="1200" cap="none" spc="0" normalizeH="0" baseline="0" noProof="0" dirty="0">
              <a:ln>
                <a:noFill/>
              </a:ln>
              <a:solidFill>
                <a:prstClr val="black"/>
              </a:solidFill>
              <a:effectLst/>
              <a:uLnTx/>
              <a:uFillTx/>
              <a:latin typeface="Aptos"/>
              <a:ea typeface="+mn-ea"/>
              <a:cs typeface="+mn-cs"/>
            </a:endParaRPr>
          </a:p>
        </p:txBody>
      </p:sp>
      <p:sp>
        <p:nvSpPr>
          <p:cNvPr id="17" name="Shape 15"/>
          <p:cNvSpPr/>
          <p:nvPr/>
        </p:nvSpPr>
        <p:spPr>
          <a:xfrm>
            <a:off x="594360" y="1124712"/>
            <a:ext cx="1051560" cy="64008"/>
          </a:xfrm>
          <a:prstGeom prst="rect">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8" name="Shape 16"/>
          <p:cNvSpPr/>
          <p:nvPr/>
        </p:nvSpPr>
        <p:spPr>
          <a:xfrm>
            <a:off x="1709928" y="1124712"/>
            <a:ext cx="530352" cy="64008"/>
          </a:xfrm>
          <a:prstGeom prst="rect">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19" name="Text 17"/>
          <p:cNvSpPr/>
          <p:nvPr/>
        </p:nvSpPr>
        <p:spPr>
          <a:xfrm>
            <a:off x="594360" y="1261872"/>
            <a:ext cx="8686800" cy="38404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If you cannot volunteer regularly, there are still simple ways to support the PTA.</a:t>
            </a:r>
            <a:endParaRPr kumimoji="0" lang="en-US" sz="1550" b="0" i="0" u="none" strike="noStrike" kern="1200" cap="none" spc="0" normalizeH="0" baseline="0" noProof="0" dirty="0">
              <a:ln>
                <a:noFill/>
              </a:ln>
              <a:solidFill>
                <a:prstClr val="black"/>
              </a:solidFill>
              <a:effectLst/>
              <a:uLnTx/>
              <a:uFillTx/>
              <a:latin typeface="Aptos"/>
              <a:ea typeface="+mn-ea"/>
              <a:cs typeface="+mn-cs"/>
            </a:endParaRPr>
          </a:p>
        </p:txBody>
      </p:sp>
      <p:sp>
        <p:nvSpPr>
          <p:cNvPr id="20" name="Shape 18"/>
          <p:cNvSpPr/>
          <p:nvPr/>
        </p:nvSpPr>
        <p:spPr>
          <a:xfrm>
            <a:off x="530352" y="1764792"/>
            <a:ext cx="329184" cy="329184"/>
          </a:xfrm>
          <a:prstGeom prst="ellipse">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1" name="Text 19"/>
          <p:cNvSpPr/>
          <p:nvPr/>
        </p:nvSpPr>
        <p:spPr>
          <a:xfrm>
            <a:off x="530352" y="1787652"/>
            <a:ext cx="329184" cy="201168"/>
          </a:xfrm>
          <a:prstGeom prst="rect">
            <a:avLst/>
          </a:prstGeom>
          <a:noFill/>
          <a:ln/>
        </p:spPr>
        <p:txBody>
          <a:bodyPr wrap="square" lIns="0" tIns="0" rIns="0" bIns="0"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ptos" pitchFamily="34" charset="0"/>
                <a:ea typeface="Aptos" pitchFamily="34" charset="-122"/>
                <a:cs typeface="Aptos" pitchFamily="34" charset="-120"/>
              </a:rPr>
              <a:t>1</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p:txBody>
      </p:sp>
      <p:sp>
        <p:nvSpPr>
          <p:cNvPr id="22" name="Text 20"/>
          <p:cNvSpPr/>
          <p:nvPr/>
        </p:nvSpPr>
        <p:spPr>
          <a:xfrm>
            <a:off x="969264" y="1719072"/>
            <a:ext cx="4544568" cy="228600"/>
          </a:xfrm>
          <a:prstGeom prst="rect">
            <a:avLst/>
          </a:prstGeom>
          <a:noFill/>
          <a:ln/>
        </p:spPr>
        <p:txBody>
          <a:bodyPr wrap="square" lIns="0" tIns="0" rIns="0" bIns="0"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20" b="1"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Easy Fundraising</a:t>
            </a:r>
            <a:endParaRPr kumimoji="0" lang="en-US" sz="1520" b="0" i="0" u="none" strike="noStrike" kern="1200" cap="none" spc="0" normalizeH="0" baseline="0" noProof="0" dirty="0">
              <a:ln>
                <a:noFill/>
              </a:ln>
              <a:solidFill>
                <a:prstClr val="black"/>
              </a:solidFill>
              <a:effectLst/>
              <a:uLnTx/>
              <a:uFillTx/>
              <a:latin typeface="Aptos"/>
              <a:ea typeface="+mn-ea"/>
              <a:cs typeface="+mn-cs"/>
            </a:endParaRPr>
          </a:p>
        </p:txBody>
      </p:sp>
      <p:sp>
        <p:nvSpPr>
          <p:cNvPr id="23" name="Text 21"/>
          <p:cNvSpPr/>
          <p:nvPr/>
        </p:nvSpPr>
        <p:spPr>
          <a:xfrm>
            <a:off x="969264" y="1993392"/>
            <a:ext cx="4544568" cy="804672"/>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Sign up and donate as you shop, at no cost to you.</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easyfundraising.org.uk/causes/staplehurstpta</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p:txBody>
      </p:sp>
      <p:sp>
        <p:nvSpPr>
          <p:cNvPr id="24" name="Shape 22"/>
          <p:cNvSpPr/>
          <p:nvPr/>
        </p:nvSpPr>
        <p:spPr>
          <a:xfrm>
            <a:off x="530352" y="2953512"/>
            <a:ext cx="329184" cy="329184"/>
          </a:xfrm>
          <a:prstGeom prst="ellipse">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5" name="Text 23"/>
          <p:cNvSpPr/>
          <p:nvPr/>
        </p:nvSpPr>
        <p:spPr>
          <a:xfrm>
            <a:off x="530352" y="2976372"/>
            <a:ext cx="329184" cy="201168"/>
          </a:xfrm>
          <a:prstGeom prst="rect">
            <a:avLst/>
          </a:prstGeom>
          <a:noFill/>
          <a:ln/>
        </p:spPr>
        <p:txBody>
          <a:bodyPr wrap="square" lIns="0" tIns="0" rIns="0" bIns="0"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ptos" pitchFamily="34" charset="0"/>
                <a:ea typeface="Aptos" pitchFamily="34" charset="-122"/>
                <a:cs typeface="Aptos" pitchFamily="34" charset="-120"/>
              </a:rPr>
              <a:t>2</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p:txBody>
      </p:sp>
      <p:sp>
        <p:nvSpPr>
          <p:cNvPr id="26" name="Text 24"/>
          <p:cNvSpPr/>
          <p:nvPr/>
        </p:nvSpPr>
        <p:spPr>
          <a:xfrm>
            <a:off x="969264" y="2907792"/>
            <a:ext cx="4544568" cy="228600"/>
          </a:xfrm>
          <a:prstGeom prst="rect">
            <a:avLst/>
          </a:prstGeom>
          <a:noFill/>
          <a:ln/>
        </p:spPr>
        <p:txBody>
          <a:bodyPr wrap="square" lIns="0" tIns="0" rIns="0" bIns="0"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20" b="1"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Your School Lottery</a:t>
            </a:r>
            <a:endParaRPr kumimoji="0" lang="en-US" sz="1520" b="0" i="0" u="none" strike="noStrike" kern="1200" cap="none" spc="0" normalizeH="0" baseline="0" noProof="0" dirty="0">
              <a:ln>
                <a:noFill/>
              </a:ln>
              <a:solidFill>
                <a:prstClr val="black"/>
              </a:solidFill>
              <a:effectLst/>
              <a:uLnTx/>
              <a:uFillTx/>
              <a:latin typeface="Aptos"/>
              <a:ea typeface="+mn-ea"/>
              <a:cs typeface="+mn-cs"/>
            </a:endParaRPr>
          </a:p>
        </p:txBody>
      </p:sp>
      <p:sp>
        <p:nvSpPr>
          <p:cNvPr id="27" name="Text 25"/>
          <p:cNvSpPr/>
          <p:nvPr/>
        </p:nvSpPr>
        <p:spPr>
          <a:xfrm>
            <a:off x="969264" y="3182112"/>
            <a:ext cx="4544568" cy="950976"/>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£1 tickets: a guaranteed school cash prize and a chance to win the £25,000 weekly jackpot.</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yourschoollottery.co.uk/lottery/school/</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staplehurst-school-pta</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p:txBody>
      </p:sp>
      <p:sp>
        <p:nvSpPr>
          <p:cNvPr id="28" name="Shape 26"/>
          <p:cNvSpPr/>
          <p:nvPr/>
        </p:nvSpPr>
        <p:spPr>
          <a:xfrm>
            <a:off x="530352" y="4325112"/>
            <a:ext cx="329184" cy="329184"/>
          </a:xfrm>
          <a:prstGeom prst="ellipse">
            <a:avLst/>
          </a:prstGeom>
          <a:solidFill>
            <a:srgbClr val="EC6A5A"/>
          </a:solidFill>
          <a:ln w="12700">
            <a:solidFill>
              <a:srgbClr val="EC6A5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29" name="Text 27"/>
          <p:cNvSpPr/>
          <p:nvPr/>
        </p:nvSpPr>
        <p:spPr>
          <a:xfrm>
            <a:off x="530352" y="4347972"/>
            <a:ext cx="329184" cy="201168"/>
          </a:xfrm>
          <a:prstGeom prst="rect">
            <a:avLst/>
          </a:prstGeom>
          <a:noFill/>
          <a:ln/>
        </p:spPr>
        <p:txBody>
          <a:bodyPr wrap="square" lIns="0" tIns="0" rIns="0" bIns="0"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ptos" pitchFamily="34" charset="0"/>
                <a:ea typeface="Aptos" pitchFamily="34" charset="-122"/>
                <a:cs typeface="Aptos" pitchFamily="34" charset="-120"/>
              </a:rPr>
              <a:t>3</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p:txBody>
      </p:sp>
      <p:sp>
        <p:nvSpPr>
          <p:cNvPr id="30" name="Text 28"/>
          <p:cNvSpPr/>
          <p:nvPr/>
        </p:nvSpPr>
        <p:spPr>
          <a:xfrm>
            <a:off x="969264" y="4279392"/>
            <a:ext cx="4544568" cy="228600"/>
          </a:xfrm>
          <a:prstGeom prst="rect">
            <a:avLst/>
          </a:prstGeom>
          <a:noFill/>
          <a:ln/>
        </p:spPr>
        <p:txBody>
          <a:bodyPr wrap="square" lIns="0" tIns="0" rIns="0" bIns="0"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20" b="1"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Direct donation</a:t>
            </a:r>
            <a:endParaRPr kumimoji="0" lang="en-US" sz="1520" b="0" i="0" u="none" strike="noStrike" kern="1200" cap="none" spc="0" normalizeH="0" baseline="0" noProof="0" dirty="0">
              <a:ln>
                <a:noFill/>
              </a:ln>
              <a:solidFill>
                <a:prstClr val="black"/>
              </a:solidFill>
              <a:effectLst/>
              <a:uLnTx/>
              <a:uFillTx/>
              <a:latin typeface="Aptos"/>
              <a:ea typeface="+mn-ea"/>
              <a:cs typeface="+mn-cs"/>
            </a:endParaRPr>
          </a:p>
        </p:txBody>
      </p:sp>
      <p:sp>
        <p:nvSpPr>
          <p:cNvPr id="31" name="Text 29"/>
          <p:cNvSpPr/>
          <p:nvPr/>
        </p:nvSpPr>
        <p:spPr>
          <a:xfrm>
            <a:off x="969264" y="4553712"/>
            <a:ext cx="4544568" cy="713232"/>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Make a regular or one-off payment to support fundraising goals.</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Email: Staplehurstschoolpta@gmail.com</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p:txBody>
      </p:sp>
      <p:sp>
        <p:nvSpPr>
          <p:cNvPr id="32" name="Shape 30"/>
          <p:cNvSpPr/>
          <p:nvPr/>
        </p:nvSpPr>
        <p:spPr>
          <a:xfrm>
            <a:off x="6446520" y="1764792"/>
            <a:ext cx="329184" cy="329184"/>
          </a:xfrm>
          <a:prstGeom prst="ellipse">
            <a:avLst/>
          </a:prstGeom>
          <a:solidFill>
            <a:srgbClr val="695ACD"/>
          </a:solidFill>
          <a:ln w="12700">
            <a:solidFill>
              <a:srgbClr val="695ACD"/>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33" name="Text 31"/>
          <p:cNvSpPr/>
          <p:nvPr/>
        </p:nvSpPr>
        <p:spPr>
          <a:xfrm>
            <a:off x="6446520" y="1787652"/>
            <a:ext cx="329184" cy="201168"/>
          </a:xfrm>
          <a:prstGeom prst="rect">
            <a:avLst/>
          </a:prstGeom>
          <a:noFill/>
          <a:ln/>
        </p:spPr>
        <p:txBody>
          <a:bodyPr wrap="square" lIns="0" tIns="0" rIns="0" bIns="0"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ptos" pitchFamily="34" charset="0"/>
                <a:ea typeface="Aptos" pitchFamily="34" charset="-122"/>
                <a:cs typeface="Aptos" pitchFamily="34" charset="-120"/>
              </a:rPr>
              <a:t>4</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p:txBody>
      </p:sp>
      <p:sp>
        <p:nvSpPr>
          <p:cNvPr id="34" name="Text 32"/>
          <p:cNvSpPr/>
          <p:nvPr/>
        </p:nvSpPr>
        <p:spPr>
          <a:xfrm>
            <a:off x="6885432" y="1719072"/>
            <a:ext cx="4544568" cy="228600"/>
          </a:xfrm>
          <a:prstGeom prst="rect">
            <a:avLst/>
          </a:prstGeom>
          <a:noFill/>
          <a:ln/>
        </p:spPr>
        <p:txBody>
          <a:bodyPr wrap="square" lIns="0" tIns="0" rIns="0" bIns="0"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20" b="1"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MyNameTags</a:t>
            </a:r>
            <a:endParaRPr kumimoji="0" lang="en-US" sz="1520" b="0" i="0" u="none" strike="noStrike" kern="1200" cap="none" spc="0" normalizeH="0" baseline="0" noProof="0" dirty="0">
              <a:ln>
                <a:noFill/>
              </a:ln>
              <a:solidFill>
                <a:prstClr val="black"/>
              </a:solidFill>
              <a:effectLst/>
              <a:uLnTx/>
              <a:uFillTx/>
              <a:latin typeface="Aptos"/>
              <a:ea typeface="+mn-ea"/>
              <a:cs typeface="+mn-cs"/>
            </a:endParaRPr>
          </a:p>
        </p:txBody>
      </p:sp>
      <p:sp>
        <p:nvSpPr>
          <p:cNvPr id="35" name="Text 33"/>
          <p:cNvSpPr/>
          <p:nvPr/>
        </p:nvSpPr>
        <p:spPr>
          <a:xfrm>
            <a:off x="6885432" y="1993392"/>
            <a:ext cx="4544568" cy="804672"/>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Use our school ID at checkout so the PTA receives commission.</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mynametags.com/checkout · ID 35506</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p:txBody>
      </p:sp>
      <p:sp>
        <p:nvSpPr>
          <p:cNvPr id="36" name="Shape 34"/>
          <p:cNvSpPr/>
          <p:nvPr/>
        </p:nvSpPr>
        <p:spPr>
          <a:xfrm>
            <a:off x="6446520" y="2990088"/>
            <a:ext cx="329184" cy="329184"/>
          </a:xfrm>
          <a:prstGeom prst="ellipse">
            <a:avLst/>
          </a:prstGeom>
          <a:solidFill>
            <a:srgbClr val="0AA6A6"/>
          </a:solidFill>
          <a:ln w="12700">
            <a:solidFill>
              <a:srgbClr val="0AA6A6"/>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37" name="Text 35"/>
          <p:cNvSpPr/>
          <p:nvPr/>
        </p:nvSpPr>
        <p:spPr>
          <a:xfrm>
            <a:off x="6446520" y="3012948"/>
            <a:ext cx="329184" cy="201168"/>
          </a:xfrm>
          <a:prstGeom prst="rect">
            <a:avLst/>
          </a:prstGeom>
          <a:noFill/>
          <a:ln/>
        </p:spPr>
        <p:txBody>
          <a:bodyPr wrap="square" lIns="0" tIns="0" rIns="0" bIns="0"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ptos" pitchFamily="34" charset="0"/>
                <a:ea typeface="Aptos" pitchFamily="34" charset="-122"/>
                <a:cs typeface="Aptos" pitchFamily="34" charset="-120"/>
              </a:rPr>
              <a:t>5</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p:txBody>
      </p:sp>
      <p:sp>
        <p:nvSpPr>
          <p:cNvPr id="38" name="Text 36"/>
          <p:cNvSpPr/>
          <p:nvPr/>
        </p:nvSpPr>
        <p:spPr>
          <a:xfrm>
            <a:off x="6885432" y="2944368"/>
            <a:ext cx="4544568" cy="228600"/>
          </a:xfrm>
          <a:prstGeom prst="rect">
            <a:avLst/>
          </a:prstGeom>
          <a:noFill/>
          <a:ln/>
        </p:spPr>
        <p:txBody>
          <a:bodyPr wrap="square" lIns="0" tIns="0" rIns="0" bIns="0"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20" b="1"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Stikins labels</a:t>
            </a:r>
            <a:endParaRPr kumimoji="0" lang="en-US" sz="1520" b="0" i="0" u="none" strike="noStrike" kern="1200" cap="none" spc="0" normalizeH="0" baseline="0" noProof="0" dirty="0">
              <a:ln>
                <a:noFill/>
              </a:ln>
              <a:solidFill>
                <a:prstClr val="black"/>
              </a:solidFill>
              <a:effectLst/>
              <a:uLnTx/>
              <a:uFillTx/>
              <a:latin typeface="Aptos"/>
              <a:ea typeface="+mn-ea"/>
              <a:cs typeface="+mn-cs"/>
            </a:endParaRPr>
          </a:p>
        </p:txBody>
      </p:sp>
      <p:sp>
        <p:nvSpPr>
          <p:cNvPr id="39" name="Text 37"/>
          <p:cNvSpPr/>
          <p:nvPr/>
        </p:nvSpPr>
        <p:spPr>
          <a:xfrm>
            <a:off x="6885432" y="3218688"/>
            <a:ext cx="4544568" cy="713232"/>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Use our fundraising number when ordering name labels.</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stikins.co.uk/name-labels · ID 22274</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p:txBody>
      </p:sp>
      <p:sp>
        <p:nvSpPr>
          <p:cNvPr id="40" name="Shape 38"/>
          <p:cNvSpPr/>
          <p:nvPr/>
        </p:nvSpPr>
        <p:spPr>
          <a:xfrm>
            <a:off x="6446520" y="4251960"/>
            <a:ext cx="329184" cy="329184"/>
          </a:xfrm>
          <a:prstGeom prst="ellipse">
            <a:avLst/>
          </a:prstGeom>
          <a:solidFill>
            <a:srgbClr val="F8B739"/>
          </a:solidFill>
          <a:ln w="12700">
            <a:solidFill>
              <a:srgbClr val="F8B739"/>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41" name="Text 39"/>
          <p:cNvSpPr/>
          <p:nvPr/>
        </p:nvSpPr>
        <p:spPr>
          <a:xfrm>
            <a:off x="6446520" y="4274820"/>
            <a:ext cx="329184" cy="201168"/>
          </a:xfrm>
          <a:prstGeom prst="rect">
            <a:avLst/>
          </a:prstGeom>
          <a:noFill/>
          <a:ln/>
        </p:spPr>
        <p:txBody>
          <a:bodyPr wrap="square" lIns="0" tIns="0" rIns="0" bIns="0"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ptos" pitchFamily="34" charset="0"/>
                <a:ea typeface="Aptos" pitchFamily="34" charset="-122"/>
                <a:cs typeface="Aptos" pitchFamily="34" charset="-120"/>
              </a:rPr>
              <a:t>6</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p:txBody>
      </p:sp>
      <p:sp>
        <p:nvSpPr>
          <p:cNvPr id="42" name="Text 40"/>
          <p:cNvSpPr/>
          <p:nvPr/>
        </p:nvSpPr>
        <p:spPr>
          <a:xfrm>
            <a:off x="6885432" y="4206240"/>
            <a:ext cx="4544568" cy="228600"/>
          </a:xfrm>
          <a:prstGeom prst="rect">
            <a:avLst/>
          </a:prstGeom>
          <a:noFill/>
          <a:ln/>
        </p:spPr>
        <p:txBody>
          <a:bodyPr wrap="square" lIns="0" tIns="0" rIns="0" bIns="0"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20" b="1"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Easy2name labels</a:t>
            </a:r>
            <a:endParaRPr kumimoji="0" lang="en-US" sz="1520" b="0" i="0" u="none" strike="noStrike" kern="1200" cap="none" spc="0" normalizeH="0" baseline="0" noProof="0" dirty="0">
              <a:ln>
                <a:noFill/>
              </a:ln>
              <a:solidFill>
                <a:prstClr val="black"/>
              </a:solidFill>
              <a:effectLst/>
              <a:uLnTx/>
              <a:uFillTx/>
              <a:latin typeface="Aptos"/>
              <a:ea typeface="+mn-ea"/>
              <a:cs typeface="+mn-cs"/>
            </a:endParaRPr>
          </a:p>
        </p:txBody>
      </p:sp>
      <p:sp>
        <p:nvSpPr>
          <p:cNvPr id="43" name="Text 41"/>
          <p:cNvSpPr/>
          <p:nvPr/>
        </p:nvSpPr>
        <p:spPr>
          <a:xfrm>
            <a:off x="6885432" y="4480560"/>
            <a:ext cx="4544568" cy="749808"/>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Use our discount code at checkout and the PTA receives commission.</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02033"/>
                </a:solidFill>
                <a:effectLst/>
                <a:uLnTx/>
                <a:uFillTx/>
                <a:latin typeface="Aptos" pitchFamily="34" charset="0"/>
                <a:ea typeface="Aptos" pitchFamily="34" charset="-122"/>
                <a:cs typeface="Aptos" pitchFamily="34" charset="-120"/>
              </a:rPr>
              <a:t>easy2name.com · FR-STAPLEHURSTPRIMARY-94</a:t>
            </a:r>
            <a:endParaRPr kumimoji="0" lang="en-US" sz="1400" b="0" i="0" u="none" strike="noStrike" kern="1200" cap="none" spc="0" normalizeH="0" baseline="0" noProof="0" dirty="0">
              <a:ln>
                <a:noFill/>
              </a:ln>
              <a:solidFill>
                <a:prstClr val="black"/>
              </a:solidFill>
              <a:effectLst/>
              <a:uLnTx/>
              <a:uFillTx/>
              <a:latin typeface="Aptos"/>
              <a:ea typeface="+mn-ea"/>
              <a:cs typeface="+mn-cs"/>
            </a:endParaRPr>
          </a:p>
        </p:txBody>
      </p:sp>
      <p:sp>
        <p:nvSpPr>
          <p:cNvPr id="44" name="Shape 42"/>
          <p:cNvSpPr/>
          <p:nvPr/>
        </p:nvSpPr>
        <p:spPr>
          <a:xfrm>
            <a:off x="6108192" y="1664208"/>
            <a:ext cx="0" cy="3730752"/>
          </a:xfrm>
          <a:prstGeom prst="line">
            <a:avLst/>
          </a:prstGeom>
          <a:noFill/>
          <a:ln w="12700">
            <a:solidFill>
              <a:srgbClr val="D8D0C4"/>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a:ea typeface="+mn-ea"/>
              <a:cs typeface="+mn-cs"/>
            </a:endParaRPr>
          </a:p>
        </p:txBody>
      </p:sp>
      <p:sp>
        <p:nvSpPr>
          <p:cNvPr id="45" name="Text 43"/>
          <p:cNvSpPr/>
          <p:nvPr/>
        </p:nvSpPr>
        <p:spPr>
          <a:xfrm>
            <a:off x="777240" y="5897880"/>
            <a:ext cx="10652760" cy="292608"/>
          </a:xfrm>
          <a:prstGeom prst="rect">
            <a:avLst/>
          </a:prstGeom>
          <a:noFill/>
          <a:ln/>
        </p:spPr>
        <p:txBody>
          <a:bodyPr wrap="square"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70" b="0" i="0" u="none" strike="noStrike" kern="1200" cap="none" spc="0" normalizeH="0" baseline="0" noProof="0" dirty="0">
                <a:ln>
                  <a:noFill/>
                </a:ln>
                <a:solidFill>
                  <a:srgbClr val="676767"/>
                </a:solidFill>
                <a:effectLst/>
                <a:uLnTx/>
                <a:uFillTx/>
                <a:latin typeface="Aptos" pitchFamily="34" charset="0"/>
                <a:ea typeface="Aptos" pitchFamily="34" charset="-122"/>
                <a:cs typeface="Aptos" pitchFamily="34" charset="-120"/>
              </a:rPr>
              <a:t>Thank you for supporting the children, the school and the wider PTA community.</a:t>
            </a:r>
            <a:endParaRPr kumimoji="0" lang="en-US" sz="1570" b="0" i="0" u="none" strike="noStrike" kern="1200" cap="none" spc="0" normalizeH="0" baseline="0" noProof="0" dirty="0">
              <a:ln>
                <a:noFill/>
              </a:ln>
              <a:solidFill>
                <a:prstClr val="black"/>
              </a:solidFill>
              <a:effectLst/>
              <a:uLnTx/>
              <a:uFillTx/>
              <a:latin typeface="Aptos"/>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844147A4-CC43-A347-4D44-0C54590DE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8A5059-B5B5-0967-3E4C-A7CCB5E50D76}"/>
              </a:ext>
            </a:extLst>
          </p:cNvPr>
          <p:cNvSpPr>
            <a:spLocks noGrp="1"/>
          </p:cNvSpPr>
          <p:nvPr>
            <p:ph type="title"/>
          </p:nvPr>
        </p:nvSpPr>
        <p:spPr>
          <a:xfrm>
            <a:off x="311442" y="-385543"/>
            <a:ext cx="8918016" cy="1600200"/>
          </a:xfrm>
        </p:spPr>
        <p:txBody>
          <a:bodyPr>
            <a:normAutofit/>
          </a:bodyPr>
          <a:lstStyle/>
          <a:p>
            <a:r>
              <a:rPr lang="en-US" sz="4000" b="1">
                <a:solidFill>
                  <a:srgbClr val="002060"/>
                </a:solidFill>
                <a:latin typeface="Comic Sans MS"/>
              </a:rPr>
              <a:t>EYFS vision</a:t>
            </a:r>
            <a:endParaRPr lang="en-US"/>
          </a:p>
        </p:txBody>
      </p:sp>
      <p:sp>
        <p:nvSpPr>
          <p:cNvPr id="3" name="Text Placeholder 2">
            <a:extLst>
              <a:ext uri="{FF2B5EF4-FFF2-40B4-BE49-F238E27FC236}">
                <a16:creationId xmlns:a16="http://schemas.microsoft.com/office/drawing/2014/main" id="{675004AB-F087-DDBF-BAF2-86F990AD7406}"/>
              </a:ext>
            </a:extLst>
          </p:cNvPr>
          <p:cNvSpPr>
            <a:spLocks noGrp="1"/>
          </p:cNvSpPr>
          <p:nvPr>
            <p:ph type="body" sz="half" idx="2"/>
          </p:nvPr>
        </p:nvSpPr>
        <p:spPr>
          <a:xfrm>
            <a:off x="2842903" y="1900018"/>
            <a:ext cx="6386555" cy="3057964"/>
          </a:xfrm>
        </p:spPr>
        <p:txBody>
          <a:bodyPr vert="horz" lIns="91440" tIns="45720" rIns="91440" bIns="45720" rtlCol="0" anchor="t">
            <a:normAutofit fontScale="92500" lnSpcReduction="10000"/>
          </a:bodyPr>
          <a:lstStyle/>
          <a:p>
            <a:pPr algn="ctr"/>
            <a:r>
              <a:rPr lang="en-GB" sz="3200">
                <a:solidFill>
                  <a:srgbClr val="002060"/>
                </a:solidFill>
                <a:latin typeface="Comic Sans MS" panose="030F0702030302020204" pitchFamily="66" charset="0"/>
                <a:cs typeface="Arial"/>
              </a:rPr>
              <a:t>We believe every child deserves a high quality, inclusive early education, which provides the foundations for future learning. We want our children to feel happy, safe and secure to enable them to become independent, resilient learners. </a:t>
            </a:r>
            <a:endParaRPr lang="en-US" sz="3200">
              <a:solidFill>
                <a:srgbClr val="002060"/>
              </a:solidFill>
              <a:latin typeface="Comic Sans MS" panose="030F0702030302020204" pitchFamily="66" charset="0"/>
              <a:cs typeface="Arial"/>
            </a:endParaRPr>
          </a:p>
          <a:p>
            <a:pPr algn="ctr">
              <a:lnSpc>
                <a:spcPct val="100000"/>
              </a:lnSpc>
              <a:spcBef>
                <a:spcPts val="0"/>
              </a:spcBef>
            </a:pPr>
            <a:endParaRPr lang="en-US" sz="4400">
              <a:solidFill>
                <a:srgbClr val="002060"/>
              </a:solidFill>
              <a:latin typeface="Comic Sans MS"/>
            </a:endParaRPr>
          </a:p>
        </p:txBody>
      </p:sp>
      <p:pic>
        <p:nvPicPr>
          <p:cNvPr id="10" name="Picture 9">
            <a:extLst>
              <a:ext uri="{FF2B5EF4-FFF2-40B4-BE49-F238E27FC236}">
                <a16:creationId xmlns:a16="http://schemas.microsoft.com/office/drawing/2014/main" id="{E63ED42D-927B-E195-6200-C9CBA58F3FCA}"/>
              </a:ext>
            </a:extLst>
          </p:cNvPr>
          <p:cNvPicPr>
            <a:picLocks noChangeAspect="1"/>
          </p:cNvPicPr>
          <p:nvPr/>
        </p:nvPicPr>
        <p:blipFill rotWithShape="1">
          <a:blip r:embed="rId3"/>
          <a:srcRect r="27451"/>
          <a:stretch/>
        </p:blipFill>
        <p:spPr>
          <a:xfrm>
            <a:off x="9335852" y="116632"/>
            <a:ext cx="2664296" cy="857840"/>
          </a:xfrm>
          <a:prstGeom prst="rect">
            <a:avLst/>
          </a:prstGeom>
        </p:spPr>
      </p:pic>
    </p:spTree>
    <p:extLst>
      <p:ext uri="{BB962C8B-B14F-4D97-AF65-F5344CB8AC3E}">
        <p14:creationId xmlns:p14="http://schemas.microsoft.com/office/powerpoint/2010/main" val="2368226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725C9BA5-0B2B-BB10-7A7E-2121353829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5AE4E6-38BE-A5F1-5B34-ADD454A2DCA6}"/>
              </a:ext>
            </a:extLst>
          </p:cNvPr>
          <p:cNvSpPr>
            <a:spLocks noGrp="1"/>
          </p:cNvSpPr>
          <p:nvPr>
            <p:ph type="title"/>
          </p:nvPr>
        </p:nvSpPr>
        <p:spPr>
          <a:xfrm>
            <a:off x="311442" y="-385543"/>
            <a:ext cx="8918016" cy="1600200"/>
          </a:xfrm>
        </p:spPr>
        <p:txBody>
          <a:bodyPr>
            <a:normAutofit/>
          </a:bodyPr>
          <a:lstStyle/>
          <a:p>
            <a:r>
              <a:rPr lang="en-US" sz="4000" b="1">
                <a:solidFill>
                  <a:srgbClr val="002060"/>
                </a:solidFill>
                <a:latin typeface="Comic Sans MS"/>
              </a:rPr>
              <a:t>EYFS Curriculum</a:t>
            </a:r>
            <a:endParaRPr lang="en-US"/>
          </a:p>
        </p:txBody>
      </p:sp>
      <p:sp>
        <p:nvSpPr>
          <p:cNvPr id="3" name="Text Placeholder 2">
            <a:extLst>
              <a:ext uri="{FF2B5EF4-FFF2-40B4-BE49-F238E27FC236}">
                <a16:creationId xmlns:a16="http://schemas.microsoft.com/office/drawing/2014/main" id="{18A7DFEC-A08C-B736-0596-C5AE0CB1505D}"/>
              </a:ext>
            </a:extLst>
          </p:cNvPr>
          <p:cNvSpPr>
            <a:spLocks noGrp="1"/>
          </p:cNvSpPr>
          <p:nvPr>
            <p:ph type="body" sz="half" idx="2"/>
          </p:nvPr>
        </p:nvSpPr>
        <p:spPr>
          <a:xfrm>
            <a:off x="311442" y="1214657"/>
            <a:ext cx="11516763" cy="5259885"/>
          </a:xfrm>
        </p:spPr>
        <p:txBody>
          <a:bodyPr vert="horz" lIns="91440" tIns="45720" rIns="91440" bIns="45720" rtlCol="0" anchor="t">
            <a:normAutofit/>
          </a:bodyPr>
          <a:lstStyle/>
          <a:p>
            <a:pPr algn="ctr">
              <a:lnSpc>
                <a:spcPct val="100000"/>
              </a:lnSpc>
              <a:spcBef>
                <a:spcPts val="0"/>
              </a:spcBef>
            </a:pPr>
            <a:endParaRPr lang="en-US" sz="4400">
              <a:solidFill>
                <a:srgbClr val="002060"/>
              </a:solidFill>
              <a:latin typeface="Comic Sans MS"/>
            </a:endParaRPr>
          </a:p>
        </p:txBody>
      </p:sp>
      <p:pic>
        <p:nvPicPr>
          <p:cNvPr id="10" name="Picture 9">
            <a:extLst>
              <a:ext uri="{FF2B5EF4-FFF2-40B4-BE49-F238E27FC236}">
                <a16:creationId xmlns:a16="http://schemas.microsoft.com/office/drawing/2014/main" id="{F68D059B-646E-827B-9F8A-5C651043EF91}"/>
              </a:ext>
            </a:extLst>
          </p:cNvPr>
          <p:cNvPicPr>
            <a:picLocks noChangeAspect="1"/>
          </p:cNvPicPr>
          <p:nvPr/>
        </p:nvPicPr>
        <p:blipFill rotWithShape="1">
          <a:blip r:embed="rId3"/>
          <a:srcRect r="27451"/>
          <a:stretch/>
        </p:blipFill>
        <p:spPr>
          <a:xfrm>
            <a:off x="9335852" y="116632"/>
            <a:ext cx="2664296" cy="857840"/>
          </a:xfrm>
          <a:prstGeom prst="rect">
            <a:avLst/>
          </a:prstGeom>
        </p:spPr>
      </p:pic>
      <p:sp>
        <p:nvSpPr>
          <p:cNvPr id="5" name="TextBox 4">
            <a:extLst>
              <a:ext uri="{FF2B5EF4-FFF2-40B4-BE49-F238E27FC236}">
                <a16:creationId xmlns:a16="http://schemas.microsoft.com/office/drawing/2014/main" id="{7C656F78-CA1F-47FB-45D2-201FA18F6D5E}"/>
              </a:ext>
            </a:extLst>
          </p:cNvPr>
          <p:cNvSpPr txBox="1"/>
          <p:nvPr/>
        </p:nvSpPr>
        <p:spPr>
          <a:xfrm>
            <a:off x="693174" y="2498607"/>
            <a:ext cx="10412361" cy="3539430"/>
          </a:xfrm>
          <a:prstGeom prst="rect">
            <a:avLst/>
          </a:prstGeom>
          <a:noFill/>
        </p:spPr>
        <p:txBody>
          <a:bodyPr wrap="square">
            <a:spAutoFit/>
          </a:bodyPr>
          <a:lstStyle/>
          <a:p>
            <a:pPr algn="l" rtl="0" fontAlgn="base">
              <a:buFont typeface="Arial" panose="020B0604020202020204" pitchFamily="34" charset="0"/>
              <a:buChar char="•"/>
            </a:pPr>
            <a:r>
              <a:rPr lang="en-GB" sz="2800" b="0" i="0" u="none" strike="noStrike">
                <a:solidFill>
                  <a:srgbClr val="002060"/>
                </a:solidFill>
                <a:effectLst/>
                <a:latin typeface="Comic Sans MS" panose="030F0702030302020204" pitchFamily="66" charset="0"/>
              </a:rPr>
              <a:t>Our curriculum follows the EYFS Statutory guidance</a:t>
            </a:r>
            <a:r>
              <a:rPr lang="en-GB" sz="2800" b="0" i="0">
                <a:solidFill>
                  <a:srgbClr val="002060"/>
                </a:solidFill>
                <a:effectLst/>
                <a:latin typeface="Comic Sans MS" panose="030F0702030302020204" pitchFamily="66" charset="0"/>
              </a:rPr>
              <a:t>​</a:t>
            </a:r>
          </a:p>
          <a:p>
            <a:pPr algn="l" rtl="0" fontAlgn="base">
              <a:buFont typeface="Arial" panose="020B0604020202020204" pitchFamily="34" charset="0"/>
              <a:buChar char="•"/>
            </a:pPr>
            <a:r>
              <a:rPr lang="en-GB" sz="2800" b="0" i="0" u="none" strike="noStrike">
                <a:solidFill>
                  <a:srgbClr val="002060"/>
                </a:solidFill>
                <a:effectLst/>
                <a:latin typeface="Comic Sans MS" panose="030F0702030302020204" pitchFamily="66" charset="0"/>
              </a:rPr>
              <a:t>We use a combination of child initiated and teacher directed learning.</a:t>
            </a:r>
            <a:r>
              <a:rPr lang="en-US" sz="2800" b="0" i="0">
                <a:solidFill>
                  <a:srgbClr val="002060"/>
                </a:solidFill>
                <a:effectLst/>
                <a:latin typeface="Comic Sans MS" panose="030F0702030302020204" pitchFamily="66" charset="0"/>
              </a:rPr>
              <a:t>​</a:t>
            </a:r>
          </a:p>
          <a:p>
            <a:pPr algn="l" rtl="0" fontAlgn="base">
              <a:buFont typeface="Arial" panose="020B0604020202020204" pitchFamily="34" charset="0"/>
              <a:buChar char="•"/>
            </a:pPr>
            <a:r>
              <a:rPr lang="en-GB" sz="2800" b="0" i="0" u="none" strike="noStrike">
                <a:solidFill>
                  <a:srgbClr val="002060"/>
                </a:solidFill>
                <a:effectLst/>
                <a:latin typeface="Comic Sans MS" panose="030F0702030302020204" pitchFamily="66" charset="0"/>
              </a:rPr>
              <a:t>We teach phonics through the ‘</a:t>
            </a:r>
            <a:r>
              <a:rPr lang="en-GB" sz="2800" b="0" i="0" u="none" strike="noStrike" err="1">
                <a:solidFill>
                  <a:srgbClr val="002060"/>
                </a:solidFill>
                <a:effectLst/>
                <a:latin typeface="Comic Sans MS" panose="030F0702030302020204" pitchFamily="66" charset="0"/>
              </a:rPr>
              <a:t>ReadWrite</a:t>
            </a:r>
            <a:r>
              <a:rPr lang="en-GB" sz="2800" b="0" i="0" u="none" strike="noStrike">
                <a:solidFill>
                  <a:srgbClr val="002060"/>
                </a:solidFill>
                <a:effectLst/>
                <a:latin typeface="Comic Sans MS" panose="030F0702030302020204" pitchFamily="66" charset="0"/>
              </a:rPr>
              <a:t> </a:t>
            </a:r>
            <a:r>
              <a:rPr lang="en-GB" sz="2800" b="0" i="0" u="none" strike="noStrike" err="1">
                <a:solidFill>
                  <a:srgbClr val="002060"/>
                </a:solidFill>
                <a:effectLst/>
                <a:latin typeface="Comic Sans MS" panose="030F0702030302020204" pitchFamily="66" charset="0"/>
              </a:rPr>
              <a:t>inc</a:t>
            </a:r>
            <a:r>
              <a:rPr lang="en-GB" sz="2800" b="0" i="0" u="none" strike="noStrike">
                <a:solidFill>
                  <a:srgbClr val="002060"/>
                </a:solidFill>
                <a:effectLst/>
                <a:latin typeface="Comic Sans MS" panose="030F0702030302020204" pitchFamily="66" charset="0"/>
              </a:rPr>
              <a:t>’ phonics scheme.</a:t>
            </a:r>
            <a:r>
              <a:rPr lang="en-US" sz="2800" b="0" i="0">
                <a:solidFill>
                  <a:srgbClr val="002060"/>
                </a:solidFill>
                <a:effectLst/>
                <a:latin typeface="Comic Sans MS" panose="030F0702030302020204" pitchFamily="66" charset="0"/>
              </a:rPr>
              <a:t>​</a:t>
            </a:r>
          </a:p>
          <a:p>
            <a:pPr algn="l" rtl="0" fontAlgn="base">
              <a:buFont typeface="Arial" panose="020B0604020202020204" pitchFamily="34" charset="0"/>
              <a:buChar char="•"/>
            </a:pPr>
            <a:r>
              <a:rPr lang="en-US" sz="2800" err="1">
                <a:solidFill>
                  <a:srgbClr val="002060"/>
                </a:solidFill>
                <a:latin typeface="Comic Sans MS" panose="030F0702030302020204" pitchFamily="66" charset="0"/>
              </a:rPr>
              <a:t>Maths</a:t>
            </a:r>
            <a:r>
              <a:rPr lang="en-US" sz="2800">
                <a:solidFill>
                  <a:srgbClr val="002060"/>
                </a:solidFill>
                <a:latin typeface="Comic Sans MS" panose="030F0702030302020204" pitchFamily="66" charset="0"/>
              </a:rPr>
              <a:t> is taught using White Rose</a:t>
            </a:r>
          </a:p>
          <a:p>
            <a:pPr algn="l" rtl="0" fontAlgn="base">
              <a:buFont typeface="Arial" panose="020B0604020202020204" pitchFamily="34" charset="0"/>
              <a:buChar char="•"/>
            </a:pPr>
            <a:r>
              <a:rPr lang="en-US" sz="2800" b="0" i="0">
                <a:solidFill>
                  <a:srgbClr val="002060"/>
                </a:solidFill>
                <a:effectLst/>
                <a:latin typeface="Comic Sans MS" panose="030F0702030302020204" pitchFamily="66" charset="0"/>
              </a:rPr>
              <a:t>In EYFS we teach the foundational knowledge necessary for the National Curriculum subjects.  </a:t>
            </a:r>
          </a:p>
        </p:txBody>
      </p:sp>
    </p:spTree>
    <p:extLst>
      <p:ext uri="{BB962C8B-B14F-4D97-AF65-F5344CB8AC3E}">
        <p14:creationId xmlns:p14="http://schemas.microsoft.com/office/powerpoint/2010/main" val="82845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FC69F57E-9C8E-F0B9-B688-2B5614C6A4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E4D1CD-BCC9-A35E-C2F3-54707E3C0D94}"/>
              </a:ext>
            </a:extLst>
          </p:cNvPr>
          <p:cNvSpPr>
            <a:spLocks noGrp="1"/>
          </p:cNvSpPr>
          <p:nvPr>
            <p:ph type="title"/>
          </p:nvPr>
        </p:nvSpPr>
        <p:spPr>
          <a:xfrm>
            <a:off x="311442" y="-385543"/>
            <a:ext cx="8918016" cy="1600200"/>
          </a:xfrm>
        </p:spPr>
        <p:txBody>
          <a:bodyPr>
            <a:normAutofit/>
          </a:bodyPr>
          <a:lstStyle/>
          <a:p>
            <a:r>
              <a:rPr lang="en-US" sz="4000" b="1">
                <a:solidFill>
                  <a:srgbClr val="002060"/>
                </a:solidFill>
                <a:latin typeface="Comic Sans MS"/>
              </a:rPr>
              <a:t>Important dates</a:t>
            </a:r>
            <a:endParaRPr lang="en-US"/>
          </a:p>
        </p:txBody>
      </p:sp>
      <p:sp>
        <p:nvSpPr>
          <p:cNvPr id="3" name="Text Placeholder 2">
            <a:extLst>
              <a:ext uri="{FF2B5EF4-FFF2-40B4-BE49-F238E27FC236}">
                <a16:creationId xmlns:a16="http://schemas.microsoft.com/office/drawing/2014/main" id="{4E67C51D-89AC-69B9-BF4A-DC4E1999B665}"/>
              </a:ext>
            </a:extLst>
          </p:cNvPr>
          <p:cNvSpPr>
            <a:spLocks noGrp="1"/>
          </p:cNvSpPr>
          <p:nvPr>
            <p:ph type="body" sz="half" idx="2"/>
          </p:nvPr>
        </p:nvSpPr>
        <p:spPr>
          <a:xfrm>
            <a:off x="623578" y="1604743"/>
            <a:ext cx="8596355" cy="3353239"/>
          </a:xfrm>
        </p:spPr>
        <p:txBody>
          <a:bodyPr vert="horz" lIns="91440" tIns="45720" rIns="91440" bIns="45720" rtlCol="0" anchor="t">
            <a:noAutofit/>
          </a:bodyPr>
          <a:lstStyle/>
          <a:p>
            <a:pPr marL="285750" indent="-285750">
              <a:lnSpc>
                <a:spcPct val="100000"/>
              </a:lnSpc>
              <a:buFont typeface="Arial"/>
              <a:buChar char="•"/>
            </a:pPr>
            <a:r>
              <a:rPr lang="en-GB" sz="2000">
                <a:solidFill>
                  <a:srgbClr val="002060"/>
                </a:solidFill>
                <a:latin typeface="Comic Sans MS"/>
                <a:cs typeface="Arial"/>
              </a:rPr>
              <a:t>Thursday 3rd September – drop-in sessions  to familiarise children with their new classrooms </a:t>
            </a:r>
            <a:endParaRPr lang="en-US" sz="2000">
              <a:solidFill>
                <a:srgbClr val="002060"/>
              </a:solidFill>
              <a:latin typeface="Comic Sans MS"/>
              <a:cs typeface="Arial"/>
            </a:endParaRPr>
          </a:p>
          <a:p>
            <a:pPr marL="285750" indent="-285750">
              <a:lnSpc>
                <a:spcPct val="100000"/>
              </a:lnSpc>
              <a:buFont typeface="Arial"/>
              <a:buChar char="•"/>
            </a:pPr>
            <a:r>
              <a:rPr lang="en-GB" sz="2000">
                <a:solidFill>
                  <a:srgbClr val="002060"/>
                </a:solidFill>
                <a:latin typeface="Comic Sans MS"/>
                <a:cs typeface="Arial"/>
              </a:rPr>
              <a:t>Friday 4th September - children begin part-time 9.00 – 12.00</a:t>
            </a:r>
          </a:p>
          <a:p>
            <a:pPr marL="285750" indent="-285750">
              <a:lnSpc>
                <a:spcPct val="100000"/>
              </a:lnSpc>
              <a:buFont typeface="Arial"/>
              <a:buChar char="•"/>
            </a:pPr>
            <a:r>
              <a:rPr lang="en-GB" sz="2000">
                <a:solidFill>
                  <a:srgbClr val="002060"/>
                </a:solidFill>
                <a:latin typeface="Comic Sans MS"/>
                <a:cs typeface="Arial"/>
              </a:rPr>
              <a:t>Monday 7</a:t>
            </a:r>
            <a:r>
              <a:rPr lang="en-GB" sz="2000" baseline="30000">
                <a:solidFill>
                  <a:srgbClr val="002060"/>
                </a:solidFill>
                <a:latin typeface="Comic Sans MS"/>
                <a:cs typeface="Arial"/>
              </a:rPr>
              <a:t>th</a:t>
            </a:r>
            <a:r>
              <a:rPr lang="en-GB" sz="2000">
                <a:solidFill>
                  <a:srgbClr val="002060"/>
                </a:solidFill>
                <a:latin typeface="Comic Sans MS"/>
                <a:cs typeface="Arial"/>
              </a:rPr>
              <a:t> – Friday 11</a:t>
            </a:r>
            <a:r>
              <a:rPr lang="en-GB" sz="2000" baseline="30000">
                <a:solidFill>
                  <a:srgbClr val="002060"/>
                </a:solidFill>
                <a:latin typeface="Comic Sans MS"/>
                <a:cs typeface="Arial"/>
              </a:rPr>
              <a:t>th</a:t>
            </a:r>
            <a:r>
              <a:rPr lang="en-GB" sz="2000">
                <a:solidFill>
                  <a:srgbClr val="002060"/>
                </a:solidFill>
                <a:latin typeface="Comic Sans MS"/>
                <a:cs typeface="Arial"/>
              </a:rPr>
              <a:t> September – part-time 8.35-12.00</a:t>
            </a:r>
          </a:p>
          <a:p>
            <a:pPr marL="285750" indent="-285750">
              <a:lnSpc>
                <a:spcPct val="100000"/>
              </a:lnSpc>
              <a:buFont typeface="Arial"/>
              <a:buChar char="•"/>
            </a:pPr>
            <a:r>
              <a:rPr lang="en-GB" sz="2000">
                <a:solidFill>
                  <a:srgbClr val="002060"/>
                </a:solidFill>
                <a:latin typeface="Comic Sans MS"/>
                <a:cs typeface="Arial"/>
              </a:rPr>
              <a:t>Meet the teacher sessions during the first 2 weeks – please sign up for an appointment if you have not already done so.</a:t>
            </a:r>
            <a:endParaRPr lang="en-US" sz="2000">
              <a:solidFill>
                <a:srgbClr val="002060"/>
              </a:solidFill>
              <a:latin typeface="Comic Sans MS"/>
              <a:cs typeface="Arial"/>
            </a:endParaRPr>
          </a:p>
          <a:p>
            <a:pPr marL="285750" indent="-285750">
              <a:lnSpc>
                <a:spcPct val="100000"/>
              </a:lnSpc>
              <a:buFont typeface="Arial"/>
              <a:buChar char="•"/>
            </a:pPr>
            <a:r>
              <a:rPr lang="en-GB" sz="2000">
                <a:solidFill>
                  <a:srgbClr val="002060"/>
                </a:solidFill>
                <a:latin typeface="Comic Sans MS"/>
                <a:cs typeface="Arial"/>
              </a:rPr>
              <a:t>Week beginning Monday 14th September - children  stay for lunch – either school lunch or packed lunch.  Drop-off between 8.35 and 8.50, finish at 1.30</a:t>
            </a:r>
            <a:endParaRPr lang="en-US" sz="2000">
              <a:solidFill>
                <a:srgbClr val="002060"/>
              </a:solidFill>
              <a:latin typeface="Comic Sans MS" panose="030F0702030302020204" pitchFamily="66" charset="0"/>
              <a:cs typeface="Arial"/>
            </a:endParaRPr>
          </a:p>
          <a:p>
            <a:pPr marL="285750" indent="-285750">
              <a:lnSpc>
                <a:spcPct val="100000"/>
              </a:lnSpc>
              <a:buFont typeface="Arial"/>
              <a:buChar char="•"/>
            </a:pPr>
            <a:r>
              <a:rPr lang="en-GB" sz="2000">
                <a:solidFill>
                  <a:srgbClr val="002060"/>
                </a:solidFill>
                <a:latin typeface="Comic Sans MS" panose="030F0702030302020204" pitchFamily="66" charset="0"/>
                <a:cs typeface="Arial"/>
              </a:rPr>
              <a:t>During this second week, the children will stay for 1 full day, Tuesday or Thursday </a:t>
            </a:r>
          </a:p>
          <a:p>
            <a:pPr marL="285750" indent="-285750">
              <a:lnSpc>
                <a:spcPct val="100000"/>
              </a:lnSpc>
              <a:buFont typeface="Arial"/>
              <a:buChar char="•"/>
            </a:pPr>
            <a:r>
              <a:rPr lang="en-GB" sz="2000">
                <a:solidFill>
                  <a:srgbClr val="002060"/>
                </a:solidFill>
                <a:latin typeface="Comic Sans MS"/>
                <a:cs typeface="Arial"/>
              </a:rPr>
              <a:t>Week beginning Monday 21st September  - children are full time, 8.35 - 3.15</a:t>
            </a:r>
            <a:endParaRPr lang="en-US" sz="2000">
              <a:solidFill>
                <a:srgbClr val="002060"/>
              </a:solidFill>
              <a:latin typeface="Comic Sans MS"/>
              <a:cs typeface="Arial"/>
            </a:endParaRPr>
          </a:p>
          <a:p>
            <a:pPr algn="ctr"/>
            <a:endParaRPr lang="en-GB" sz="3200">
              <a:solidFill>
                <a:srgbClr val="002060"/>
              </a:solidFill>
              <a:latin typeface="Arial"/>
              <a:cs typeface="Arial"/>
            </a:endParaRPr>
          </a:p>
        </p:txBody>
      </p:sp>
      <p:pic>
        <p:nvPicPr>
          <p:cNvPr id="10" name="Picture 9">
            <a:extLst>
              <a:ext uri="{FF2B5EF4-FFF2-40B4-BE49-F238E27FC236}">
                <a16:creationId xmlns:a16="http://schemas.microsoft.com/office/drawing/2014/main" id="{AE00A6DD-81EA-84EF-6AAB-3ADB1121E231}"/>
              </a:ext>
            </a:extLst>
          </p:cNvPr>
          <p:cNvPicPr>
            <a:picLocks noChangeAspect="1"/>
          </p:cNvPicPr>
          <p:nvPr/>
        </p:nvPicPr>
        <p:blipFill rotWithShape="1">
          <a:blip r:embed="rId3"/>
          <a:srcRect r="27451"/>
          <a:stretch/>
        </p:blipFill>
        <p:spPr>
          <a:xfrm>
            <a:off x="9335852" y="116632"/>
            <a:ext cx="2664296" cy="857840"/>
          </a:xfrm>
          <a:prstGeom prst="rect">
            <a:avLst/>
          </a:prstGeom>
        </p:spPr>
      </p:pic>
    </p:spTree>
    <p:extLst>
      <p:ext uri="{BB962C8B-B14F-4D97-AF65-F5344CB8AC3E}">
        <p14:creationId xmlns:p14="http://schemas.microsoft.com/office/powerpoint/2010/main" val="121586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469D2CCB-4CDA-5BD1-A9C5-A0F2A5940A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C44B5E-A350-0999-E9D1-70BE50B0EEA1}"/>
              </a:ext>
            </a:extLst>
          </p:cNvPr>
          <p:cNvSpPr>
            <a:spLocks noGrp="1"/>
          </p:cNvSpPr>
          <p:nvPr>
            <p:ph type="title"/>
          </p:nvPr>
        </p:nvSpPr>
        <p:spPr>
          <a:xfrm>
            <a:off x="311442" y="-385543"/>
            <a:ext cx="8918016" cy="1600200"/>
          </a:xfrm>
        </p:spPr>
        <p:txBody>
          <a:bodyPr>
            <a:normAutofit/>
          </a:bodyPr>
          <a:lstStyle/>
          <a:p>
            <a:r>
              <a:rPr lang="en-US" sz="4000" b="1">
                <a:solidFill>
                  <a:srgbClr val="002060"/>
                </a:solidFill>
                <a:latin typeface="Comic Sans MS"/>
              </a:rPr>
              <a:t>Timings once the children are full time</a:t>
            </a:r>
            <a:endParaRPr lang="en-US"/>
          </a:p>
        </p:txBody>
      </p:sp>
      <p:sp>
        <p:nvSpPr>
          <p:cNvPr id="3" name="Text Placeholder 2">
            <a:extLst>
              <a:ext uri="{FF2B5EF4-FFF2-40B4-BE49-F238E27FC236}">
                <a16:creationId xmlns:a16="http://schemas.microsoft.com/office/drawing/2014/main" id="{3115F7EF-6773-36EA-27A5-B42AC4A95AEA}"/>
              </a:ext>
            </a:extLst>
          </p:cNvPr>
          <p:cNvSpPr>
            <a:spLocks noGrp="1"/>
          </p:cNvSpPr>
          <p:nvPr>
            <p:ph type="body" sz="half" idx="2"/>
          </p:nvPr>
        </p:nvSpPr>
        <p:spPr>
          <a:xfrm>
            <a:off x="623578" y="1604743"/>
            <a:ext cx="8596355" cy="3353239"/>
          </a:xfrm>
        </p:spPr>
        <p:txBody>
          <a:bodyPr vert="horz" lIns="91440" tIns="45720" rIns="91440" bIns="45720" rtlCol="0" anchor="t">
            <a:noAutofit/>
          </a:bodyPr>
          <a:lstStyle/>
          <a:p>
            <a:pPr marL="285750" indent="-285750">
              <a:lnSpc>
                <a:spcPct val="100000"/>
              </a:lnSpc>
              <a:buFont typeface="Arial"/>
              <a:buChar char="•"/>
            </a:pPr>
            <a:r>
              <a:rPr lang="en-GB" sz="2400">
                <a:solidFill>
                  <a:srgbClr val="002060"/>
                </a:solidFill>
                <a:latin typeface="Comic Sans MS" panose="030F0702030302020204" pitchFamily="66" charset="0"/>
                <a:cs typeface="Arial"/>
              </a:rPr>
              <a:t>Drop off between 8.35-8.50. Gates close at 8.50</a:t>
            </a:r>
            <a:endParaRPr lang="en-US" sz="2400">
              <a:solidFill>
                <a:srgbClr val="002060"/>
              </a:solidFill>
              <a:latin typeface="Comic Sans MS" panose="030F0702030302020204" pitchFamily="66" charset="0"/>
              <a:cs typeface="Arial"/>
            </a:endParaRPr>
          </a:p>
          <a:p>
            <a:pPr marL="285750" indent="-285750">
              <a:lnSpc>
                <a:spcPct val="100000"/>
              </a:lnSpc>
              <a:buFont typeface="Arial"/>
              <a:buChar char="•"/>
            </a:pPr>
            <a:r>
              <a:rPr lang="en-GB" sz="2400">
                <a:solidFill>
                  <a:srgbClr val="002060"/>
                </a:solidFill>
                <a:latin typeface="Comic Sans MS" panose="030F0702030302020204" pitchFamily="66" charset="0"/>
                <a:cs typeface="Arial"/>
              </a:rPr>
              <a:t>Once the children are settled into school, they should be dropped at the wooden gate and walk around to their classroom. </a:t>
            </a:r>
            <a:endParaRPr lang="en-US" sz="2400">
              <a:solidFill>
                <a:srgbClr val="002060"/>
              </a:solidFill>
              <a:latin typeface="Comic Sans MS" panose="030F0702030302020204" pitchFamily="66" charset="0"/>
              <a:cs typeface="Arial"/>
            </a:endParaRPr>
          </a:p>
          <a:p>
            <a:pPr marL="285750" indent="-285750">
              <a:lnSpc>
                <a:spcPct val="100000"/>
              </a:lnSpc>
              <a:buFont typeface="Arial"/>
              <a:buChar char="•"/>
            </a:pPr>
            <a:r>
              <a:rPr lang="en-GB" sz="2400">
                <a:solidFill>
                  <a:srgbClr val="002060"/>
                </a:solidFill>
                <a:latin typeface="Comic Sans MS" panose="030F0702030302020204" pitchFamily="66" charset="0"/>
                <a:cs typeface="Arial"/>
              </a:rPr>
              <a:t>The school day finishes at 3.15</a:t>
            </a:r>
            <a:endParaRPr lang="en-US" sz="2400">
              <a:solidFill>
                <a:srgbClr val="002060"/>
              </a:solidFill>
              <a:latin typeface="Comic Sans MS" panose="030F0702030302020204" pitchFamily="66" charset="0"/>
              <a:cs typeface="Arial"/>
            </a:endParaRPr>
          </a:p>
          <a:p>
            <a:pPr marL="285750" indent="-285750">
              <a:lnSpc>
                <a:spcPct val="100000"/>
              </a:lnSpc>
              <a:buFont typeface="Arial"/>
              <a:buChar char="•"/>
            </a:pPr>
            <a:r>
              <a:rPr lang="en-GB" sz="2400">
                <a:solidFill>
                  <a:srgbClr val="002060"/>
                </a:solidFill>
                <a:latin typeface="Comic Sans MS" panose="030F0702030302020204" pitchFamily="66" charset="0"/>
                <a:cs typeface="Arial"/>
              </a:rPr>
              <a:t>Pick up is from the classroom doors.</a:t>
            </a:r>
          </a:p>
          <a:p>
            <a:pPr>
              <a:lnSpc>
                <a:spcPct val="100000"/>
              </a:lnSpc>
            </a:pPr>
            <a:endParaRPr lang="en-US" sz="2400">
              <a:solidFill>
                <a:srgbClr val="002060"/>
              </a:solidFill>
              <a:latin typeface="Arial"/>
              <a:cs typeface="Arial"/>
            </a:endParaRPr>
          </a:p>
          <a:p>
            <a:pPr marL="285750" indent="-285750">
              <a:lnSpc>
                <a:spcPct val="100000"/>
              </a:lnSpc>
              <a:buFont typeface="Arial"/>
              <a:buChar char="•"/>
            </a:pPr>
            <a:endParaRPr lang="en-GB" sz="2400">
              <a:solidFill>
                <a:srgbClr val="002060"/>
              </a:solidFill>
              <a:latin typeface="Trebuchet MS"/>
              <a:cs typeface="Arial"/>
            </a:endParaRPr>
          </a:p>
          <a:p>
            <a:pPr marL="285750" indent="-285750">
              <a:lnSpc>
                <a:spcPct val="100000"/>
              </a:lnSpc>
              <a:buFont typeface="Arial"/>
              <a:buChar char="•"/>
            </a:pPr>
            <a:endParaRPr lang="en-GB" sz="2000">
              <a:solidFill>
                <a:srgbClr val="002060"/>
              </a:solidFill>
              <a:latin typeface="Arial"/>
              <a:cs typeface="Arial"/>
            </a:endParaRPr>
          </a:p>
        </p:txBody>
      </p:sp>
      <p:pic>
        <p:nvPicPr>
          <p:cNvPr id="10" name="Picture 9">
            <a:extLst>
              <a:ext uri="{FF2B5EF4-FFF2-40B4-BE49-F238E27FC236}">
                <a16:creationId xmlns:a16="http://schemas.microsoft.com/office/drawing/2014/main" id="{7673E7E3-5E9A-B967-CF1F-D74E66E64186}"/>
              </a:ext>
            </a:extLst>
          </p:cNvPr>
          <p:cNvPicPr>
            <a:picLocks noChangeAspect="1"/>
          </p:cNvPicPr>
          <p:nvPr/>
        </p:nvPicPr>
        <p:blipFill rotWithShape="1">
          <a:blip r:embed="rId3"/>
          <a:srcRect r="27451"/>
          <a:stretch/>
        </p:blipFill>
        <p:spPr>
          <a:xfrm>
            <a:off x="9335852" y="116632"/>
            <a:ext cx="2664296" cy="857840"/>
          </a:xfrm>
          <a:prstGeom prst="rect">
            <a:avLst/>
          </a:prstGeom>
        </p:spPr>
      </p:pic>
    </p:spTree>
    <p:extLst>
      <p:ext uri="{BB962C8B-B14F-4D97-AF65-F5344CB8AC3E}">
        <p14:creationId xmlns:p14="http://schemas.microsoft.com/office/powerpoint/2010/main" val="3513146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D6840848-6111-BD63-AA00-990F0A1D65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2B244C-4F1A-5A15-37A4-4973469CA2A3}"/>
              </a:ext>
            </a:extLst>
          </p:cNvPr>
          <p:cNvSpPr>
            <a:spLocks noGrp="1"/>
          </p:cNvSpPr>
          <p:nvPr>
            <p:ph type="title"/>
          </p:nvPr>
        </p:nvSpPr>
        <p:spPr>
          <a:xfrm>
            <a:off x="311442" y="-385543"/>
            <a:ext cx="8918016" cy="1600200"/>
          </a:xfrm>
        </p:spPr>
        <p:txBody>
          <a:bodyPr>
            <a:normAutofit/>
          </a:bodyPr>
          <a:lstStyle/>
          <a:p>
            <a:pPr algn="ctr"/>
            <a:r>
              <a:rPr lang="en-US" sz="3600" b="1">
                <a:solidFill>
                  <a:srgbClr val="002060"/>
                </a:solidFill>
                <a:latin typeface="Comic Sans MS" panose="030F0702030302020204" pitchFamily="66" charset="0"/>
                <a:cs typeface="Arial"/>
              </a:rPr>
              <a:t>What will my child need each day?</a:t>
            </a:r>
            <a:endParaRPr lang="en-US" b="1">
              <a:solidFill>
                <a:srgbClr val="002060"/>
              </a:solidFill>
              <a:latin typeface="Comic Sans MS" panose="030F0702030302020204" pitchFamily="66" charset="0"/>
            </a:endParaRPr>
          </a:p>
        </p:txBody>
      </p:sp>
      <p:sp>
        <p:nvSpPr>
          <p:cNvPr id="3" name="Text Placeholder 2">
            <a:extLst>
              <a:ext uri="{FF2B5EF4-FFF2-40B4-BE49-F238E27FC236}">
                <a16:creationId xmlns:a16="http://schemas.microsoft.com/office/drawing/2014/main" id="{CF6522E4-4AF0-74FC-3EFE-BCA8F5CA9475}"/>
              </a:ext>
            </a:extLst>
          </p:cNvPr>
          <p:cNvSpPr>
            <a:spLocks noGrp="1"/>
          </p:cNvSpPr>
          <p:nvPr>
            <p:ph type="body" sz="half" idx="2"/>
          </p:nvPr>
        </p:nvSpPr>
        <p:spPr>
          <a:xfrm>
            <a:off x="623578" y="1604743"/>
            <a:ext cx="8596355" cy="3353239"/>
          </a:xfrm>
        </p:spPr>
        <p:txBody>
          <a:bodyPr vert="horz" lIns="91440" tIns="45720" rIns="91440" bIns="45720" rtlCol="0" anchor="t">
            <a:noAutofit/>
          </a:bodyPr>
          <a:lstStyle/>
          <a:p>
            <a:pPr>
              <a:lnSpc>
                <a:spcPct val="100000"/>
              </a:lnSpc>
            </a:pPr>
            <a:endParaRPr lang="en-US" sz="3600">
              <a:solidFill>
                <a:srgbClr val="5FCBEF"/>
              </a:solidFill>
              <a:latin typeface="Trebuchet MS"/>
              <a:cs typeface="Arial"/>
            </a:endParaRPr>
          </a:p>
          <a:p>
            <a:pPr>
              <a:lnSpc>
                <a:spcPct val="100000"/>
              </a:lnSpc>
            </a:pPr>
            <a:endParaRPr lang="en-GB" sz="2000" b="1">
              <a:solidFill>
                <a:srgbClr val="002060"/>
              </a:solidFill>
              <a:latin typeface="Arial"/>
              <a:cs typeface="Arial"/>
            </a:endParaRPr>
          </a:p>
          <a:p>
            <a:pPr marL="285750" indent="-285750">
              <a:lnSpc>
                <a:spcPct val="100000"/>
              </a:lnSpc>
              <a:buFont typeface="Arial"/>
              <a:buChar char="•"/>
            </a:pPr>
            <a:endParaRPr lang="en-GB" sz="2400">
              <a:solidFill>
                <a:srgbClr val="002060"/>
              </a:solidFill>
              <a:latin typeface="Arial"/>
              <a:cs typeface="Arial"/>
            </a:endParaRPr>
          </a:p>
        </p:txBody>
      </p:sp>
      <p:pic>
        <p:nvPicPr>
          <p:cNvPr id="10" name="Picture 9">
            <a:extLst>
              <a:ext uri="{FF2B5EF4-FFF2-40B4-BE49-F238E27FC236}">
                <a16:creationId xmlns:a16="http://schemas.microsoft.com/office/drawing/2014/main" id="{A957BC07-BEAF-8BA1-282D-A922DFB5440E}"/>
              </a:ext>
            </a:extLst>
          </p:cNvPr>
          <p:cNvPicPr>
            <a:picLocks noChangeAspect="1"/>
          </p:cNvPicPr>
          <p:nvPr/>
        </p:nvPicPr>
        <p:blipFill rotWithShape="1">
          <a:blip r:embed="rId3"/>
          <a:srcRect r="27451"/>
          <a:stretch/>
        </p:blipFill>
        <p:spPr>
          <a:xfrm>
            <a:off x="9335852" y="116632"/>
            <a:ext cx="2664296" cy="857840"/>
          </a:xfrm>
          <a:prstGeom prst="rect">
            <a:avLst/>
          </a:prstGeom>
        </p:spPr>
      </p:pic>
      <p:graphicFrame>
        <p:nvGraphicFramePr>
          <p:cNvPr id="4" name="Content Placeholder 2">
            <a:extLst>
              <a:ext uri="{FF2B5EF4-FFF2-40B4-BE49-F238E27FC236}">
                <a16:creationId xmlns:a16="http://schemas.microsoft.com/office/drawing/2014/main" id="{55DF9539-1533-46D2-91E0-58AA4620A3F2}"/>
              </a:ext>
            </a:extLst>
          </p:cNvPr>
          <p:cNvGraphicFramePr>
            <a:graphicFrameLocks noGrp="1"/>
          </p:cNvGraphicFramePr>
          <p:nvPr>
            <p:extLst>
              <p:ext uri="{D42A27DB-BD31-4B8C-83A1-F6EECF244321}">
                <p14:modId xmlns:p14="http://schemas.microsoft.com/office/powerpoint/2010/main" val="4162823335"/>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08764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F851C7D2-3C1F-6BDF-3371-25105EAA5A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C6D81C-97B4-BAE5-DF84-F2476D0971F7}"/>
              </a:ext>
            </a:extLst>
          </p:cNvPr>
          <p:cNvSpPr>
            <a:spLocks noGrp="1"/>
          </p:cNvSpPr>
          <p:nvPr>
            <p:ph type="title"/>
          </p:nvPr>
        </p:nvSpPr>
        <p:spPr>
          <a:xfrm>
            <a:off x="311442" y="119282"/>
            <a:ext cx="8918016" cy="1095375"/>
          </a:xfrm>
        </p:spPr>
        <p:txBody>
          <a:bodyPr>
            <a:normAutofit/>
          </a:bodyPr>
          <a:lstStyle/>
          <a:p>
            <a:pPr algn="ctr"/>
            <a:r>
              <a:rPr lang="en-GB" sz="4000" b="1">
                <a:solidFill>
                  <a:srgbClr val="002060"/>
                </a:solidFill>
                <a:latin typeface="Comic Sans MS" panose="030F0702030302020204" pitchFamily="66" charset="0"/>
                <a:cs typeface="Arial"/>
              </a:rPr>
              <a:t>Home-school communication</a:t>
            </a:r>
          </a:p>
          <a:p>
            <a:pPr algn="ctr"/>
            <a:endParaRPr lang="en-GB" sz="3600">
              <a:solidFill>
                <a:srgbClr val="002060"/>
              </a:solidFill>
              <a:latin typeface="Arial"/>
              <a:cs typeface="Arial"/>
            </a:endParaRPr>
          </a:p>
        </p:txBody>
      </p:sp>
      <p:sp>
        <p:nvSpPr>
          <p:cNvPr id="3" name="Text Placeholder 2">
            <a:extLst>
              <a:ext uri="{FF2B5EF4-FFF2-40B4-BE49-F238E27FC236}">
                <a16:creationId xmlns:a16="http://schemas.microsoft.com/office/drawing/2014/main" id="{258793BC-91B9-BF6A-012F-5EE80DAF674A}"/>
              </a:ext>
            </a:extLst>
          </p:cNvPr>
          <p:cNvSpPr>
            <a:spLocks noGrp="1"/>
          </p:cNvSpPr>
          <p:nvPr>
            <p:ph type="body" sz="half" idx="2"/>
          </p:nvPr>
        </p:nvSpPr>
        <p:spPr>
          <a:xfrm>
            <a:off x="623578" y="1604743"/>
            <a:ext cx="8596355" cy="3353239"/>
          </a:xfrm>
        </p:spPr>
        <p:txBody>
          <a:bodyPr vert="horz" lIns="91440" tIns="45720" rIns="91440" bIns="45720" rtlCol="0" anchor="t">
            <a:noAutofit/>
          </a:bodyPr>
          <a:lstStyle/>
          <a:p>
            <a:pPr marL="285750" indent="-285750">
              <a:lnSpc>
                <a:spcPct val="100000"/>
              </a:lnSpc>
              <a:buFont typeface="Arial"/>
              <a:buChar char="•"/>
            </a:pPr>
            <a:r>
              <a:rPr lang="en-GB" sz="2200">
                <a:solidFill>
                  <a:srgbClr val="002060"/>
                </a:solidFill>
                <a:latin typeface="Comic Sans MS" panose="030F0702030302020204" pitchFamily="66" charset="0"/>
                <a:cs typeface="Arial"/>
              </a:rPr>
              <a:t>Face to face at school pick up</a:t>
            </a:r>
            <a:endParaRPr lang="en-US" sz="2200">
              <a:solidFill>
                <a:srgbClr val="002060"/>
              </a:solidFill>
              <a:latin typeface="Comic Sans MS" panose="030F0702030302020204" pitchFamily="66" charset="0"/>
              <a:cs typeface="Arial"/>
            </a:endParaRPr>
          </a:p>
          <a:p>
            <a:pPr marL="285750" indent="-285750">
              <a:lnSpc>
                <a:spcPct val="100000"/>
              </a:lnSpc>
              <a:buFont typeface="Arial"/>
              <a:buChar char="•"/>
            </a:pPr>
            <a:r>
              <a:rPr lang="en-GB" sz="2200">
                <a:solidFill>
                  <a:srgbClr val="002060"/>
                </a:solidFill>
                <a:latin typeface="Comic Sans MS"/>
                <a:cs typeface="Arial"/>
              </a:rPr>
              <a:t>Year group email – </a:t>
            </a:r>
            <a:r>
              <a:rPr lang="en-GB" sz="2400" dirty="0">
                <a:solidFill>
                  <a:srgbClr val="002060"/>
                </a:solidFill>
                <a:latin typeface="Comic Sans MS"/>
                <a:cs typeface="Arial"/>
                <a:hlinkClick r:id="rId3">
                  <a:extLst>
                    <a:ext uri="{A12FA001-AC4F-418D-AE19-62706E023703}">
                      <ahyp:hlinkClr xmlns:ahyp="http://schemas.microsoft.com/office/drawing/2018/hyperlinkcolor" val="tx"/>
                    </a:ext>
                  </a:extLst>
                </a:hlinkClick>
              </a:rPr>
              <a:t>eyfg@staplehurst.kent.sch.uk</a:t>
            </a:r>
          </a:p>
          <a:p>
            <a:pPr marL="285750" indent="-285750">
              <a:lnSpc>
                <a:spcPct val="100000"/>
              </a:lnSpc>
              <a:buFont typeface="Arial"/>
              <a:buChar char="•"/>
            </a:pPr>
            <a:r>
              <a:rPr lang="en-GB" sz="2200">
                <a:solidFill>
                  <a:srgbClr val="002060"/>
                </a:solidFill>
                <a:latin typeface="Comic Sans MS"/>
                <a:cs typeface="Arial"/>
              </a:rPr>
              <a:t>School office for urgent messages during the school day</a:t>
            </a:r>
            <a:r>
              <a:rPr lang="en-GB" sz="2400" dirty="0">
                <a:solidFill>
                  <a:srgbClr val="002060"/>
                </a:solidFill>
                <a:latin typeface="Comic Sans MS"/>
                <a:cs typeface="Arial"/>
              </a:rPr>
              <a:t> </a:t>
            </a:r>
            <a:r>
              <a:rPr lang="en-GB" sz="2000">
                <a:solidFill>
                  <a:srgbClr val="002060"/>
                </a:solidFill>
                <a:latin typeface="Comic Sans MS"/>
                <a:cs typeface="Arial"/>
              </a:rPr>
              <a:t>(01580 891765)</a:t>
            </a:r>
            <a:endParaRPr lang="en-US" sz="2000">
              <a:solidFill>
                <a:srgbClr val="002060"/>
              </a:solidFill>
              <a:latin typeface="Comic Sans MS"/>
              <a:cs typeface="Arial"/>
            </a:endParaRPr>
          </a:p>
          <a:p>
            <a:pPr marL="285750" indent="-285750">
              <a:lnSpc>
                <a:spcPct val="100000"/>
              </a:lnSpc>
              <a:buFont typeface="Arial"/>
              <a:buChar char="•"/>
            </a:pPr>
            <a:r>
              <a:rPr lang="en-GB" sz="2000">
                <a:solidFill>
                  <a:srgbClr val="002060"/>
                </a:solidFill>
                <a:latin typeface="Comic Sans MS"/>
                <a:cs typeface="Arial"/>
              </a:rPr>
              <a:t>Absences should be reported to the school office</a:t>
            </a:r>
          </a:p>
          <a:p>
            <a:pPr marL="285750" indent="-285750">
              <a:lnSpc>
                <a:spcPct val="100000"/>
              </a:lnSpc>
              <a:buFont typeface="Arial"/>
              <a:buChar char="•"/>
            </a:pPr>
            <a:r>
              <a:rPr lang="en-GB" sz="2200">
                <a:solidFill>
                  <a:srgbClr val="002060"/>
                </a:solidFill>
                <a:latin typeface="Comic Sans MS" panose="030F0702030302020204" pitchFamily="66" charset="0"/>
                <a:cs typeface="Arial"/>
              </a:rPr>
              <a:t>Parents evenings twice yearly</a:t>
            </a:r>
            <a:endParaRPr lang="en-US" sz="2200">
              <a:solidFill>
                <a:srgbClr val="002060"/>
              </a:solidFill>
              <a:latin typeface="Comic Sans MS" panose="030F0702030302020204" pitchFamily="66" charset="0"/>
              <a:cs typeface="Arial"/>
            </a:endParaRPr>
          </a:p>
          <a:p>
            <a:pPr marL="285750" indent="-285750">
              <a:lnSpc>
                <a:spcPct val="100000"/>
              </a:lnSpc>
              <a:buFont typeface="Arial"/>
              <a:buChar char="•"/>
            </a:pPr>
            <a:r>
              <a:rPr lang="en-GB" sz="2200">
                <a:solidFill>
                  <a:srgbClr val="002060"/>
                </a:solidFill>
                <a:latin typeface="Comic Sans MS" panose="030F0702030302020204" pitchFamily="66" charset="0"/>
                <a:cs typeface="Arial"/>
              </a:rPr>
              <a:t>Phonics information and drop-in sessions </a:t>
            </a:r>
            <a:endParaRPr lang="en-US" sz="2200">
              <a:solidFill>
                <a:srgbClr val="002060"/>
              </a:solidFill>
              <a:latin typeface="Comic Sans MS" panose="030F0702030302020204" pitchFamily="66" charset="0"/>
              <a:cs typeface="Arial"/>
            </a:endParaRPr>
          </a:p>
          <a:p>
            <a:pPr marL="285750" indent="-285750">
              <a:lnSpc>
                <a:spcPct val="100000"/>
              </a:lnSpc>
              <a:buFont typeface="Arial"/>
              <a:buChar char="•"/>
            </a:pPr>
            <a:r>
              <a:rPr lang="en-GB" sz="2200">
                <a:solidFill>
                  <a:srgbClr val="002060"/>
                </a:solidFill>
                <a:latin typeface="Comic Sans MS" panose="030F0702030302020204" pitchFamily="66" charset="0"/>
                <a:cs typeface="Arial"/>
              </a:rPr>
              <a:t>Parents into read sessions</a:t>
            </a:r>
            <a:endParaRPr lang="en-US" sz="2200">
              <a:solidFill>
                <a:srgbClr val="002060"/>
              </a:solidFill>
              <a:latin typeface="Comic Sans MS" panose="030F0702030302020204" pitchFamily="66" charset="0"/>
              <a:cs typeface="Arial"/>
            </a:endParaRPr>
          </a:p>
          <a:p>
            <a:pPr marL="285750" indent="-285750">
              <a:lnSpc>
                <a:spcPct val="100000"/>
              </a:lnSpc>
              <a:buFont typeface="Arial"/>
              <a:buChar char="•"/>
            </a:pPr>
            <a:r>
              <a:rPr lang="en-GB" sz="2200">
                <a:solidFill>
                  <a:srgbClr val="002060"/>
                </a:solidFill>
                <a:latin typeface="Comic Sans MS"/>
                <a:cs typeface="Arial"/>
              </a:rPr>
              <a:t>Weekly newsletter</a:t>
            </a:r>
            <a:endParaRPr lang="en-US" sz="2200">
              <a:solidFill>
                <a:srgbClr val="002060"/>
              </a:solidFill>
              <a:latin typeface="Comic Sans MS"/>
              <a:cs typeface="Arial"/>
            </a:endParaRPr>
          </a:p>
          <a:p>
            <a:pPr marL="285750" indent="-285750">
              <a:lnSpc>
                <a:spcPct val="100000"/>
              </a:lnSpc>
              <a:buFont typeface="Arial"/>
              <a:buChar char="•"/>
            </a:pPr>
            <a:endParaRPr lang="en-GB" sz="2400">
              <a:solidFill>
                <a:srgbClr val="002060"/>
              </a:solidFill>
              <a:latin typeface="Arial"/>
              <a:cs typeface="Arial"/>
            </a:endParaRPr>
          </a:p>
          <a:p>
            <a:pPr>
              <a:lnSpc>
                <a:spcPct val="100000"/>
              </a:lnSpc>
            </a:pPr>
            <a:endParaRPr lang="en-GB" sz="2000" b="1">
              <a:solidFill>
                <a:srgbClr val="002060"/>
              </a:solidFill>
              <a:latin typeface="Arial"/>
              <a:cs typeface="Arial"/>
            </a:endParaRPr>
          </a:p>
          <a:p>
            <a:pPr marL="285750" indent="-285750">
              <a:lnSpc>
                <a:spcPct val="100000"/>
              </a:lnSpc>
              <a:buFont typeface="Arial"/>
              <a:buChar char="•"/>
            </a:pPr>
            <a:endParaRPr lang="en-GB" sz="2400">
              <a:solidFill>
                <a:srgbClr val="002060"/>
              </a:solidFill>
              <a:latin typeface="Arial"/>
              <a:cs typeface="Arial"/>
            </a:endParaRPr>
          </a:p>
        </p:txBody>
      </p:sp>
      <p:pic>
        <p:nvPicPr>
          <p:cNvPr id="10" name="Picture 9">
            <a:extLst>
              <a:ext uri="{FF2B5EF4-FFF2-40B4-BE49-F238E27FC236}">
                <a16:creationId xmlns:a16="http://schemas.microsoft.com/office/drawing/2014/main" id="{C8B26DD0-E7EF-43BC-1D7C-CAC28F4D487F}"/>
              </a:ext>
            </a:extLst>
          </p:cNvPr>
          <p:cNvPicPr>
            <a:picLocks noChangeAspect="1"/>
          </p:cNvPicPr>
          <p:nvPr/>
        </p:nvPicPr>
        <p:blipFill rotWithShape="1">
          <a:blip r:embed="rId4"/>
          <a:srcRect r="27451"/>
          <a:stretch/>
        </p:blipFill>
        <p:spPr>
          <a:xfrm>
            <a:off x="9335852" y="116632"/>
            <a:ext cx="2664296" cy="857840"/>
          </a:xfrm>
          <a:prstGeom prst="rect">
            <a:avLst/>
          </a:prstGeom>
        </p:spPr>
      </p:pic>
    </p:spTree>
    <p:extLst>
      <p:ext uri="{BB962C8B-B14F-4D97-AF65-F5344CB8AC3E}">
        <p14:creationId xmlns:p14="http://schemas.microsoft.com/office/powerpoint/2010/main" val="4247045302"/>
      </p:ext>
    </p:extLst>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00D14C33955A45A6A0F673286D27E8" ma:contentTypeVersion="20" ma:contentTypeDescription="Create a new document." ma:contentTypeScope="" ma:versionID="37bdbd3fce69f1ade96083fb146710a3">
  <xsd:schema xmlns:xsd="http://www.w3.org/2001/XMLSchema" xmlns:xs="http://www.w3.org/2001/XMLSchema" xmlns:p="http://schemas.microsoft.com/office/2006/metadata/properties" xmlns:ns2="b2c520a8-0ac6-403e-acc4-75f8ffc52051" xmlns:ns3="0d00cc6f-371f-44f9-8ba6-7d4df16db966" targetNamespace="http://schemas.microsoft.com/office/2006/metadata/properties" ma:root="true" ma:fieldsID="dfdd2831b668f7ae08d49b9ff0af83fb" ns2:_="" ns3:_="">
    <xsd:import namespace="b2c520a8-0ac6-403e-acc4-75f8ffc52051"/>
    <xsd:import namespace="0d00cc6f-371f-44f9-8ba6-7d4df16db96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c520a8-0ac6-403e-acc4-75f8ffc5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8d33d3-1e99-4729-aad3-98eb676ecadd"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00cc6f-371f-44f9-8ba6-7d4df16db96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8616d71-a913-49e8-a1db-0d9550dddee9}" ma:internalName="TaxCatchAll" ma:showField="CatchAllData" ma:web="0d00cc6f-371f-44f9-8ba6-7d4df16db9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2c520a8-0ac6-403e-acc4-75f8ffc52051">
      <Terms xmlns="http://schemas.microsoft.com/office/infopath/2007/PartnerControls"/>
    </lcf76f155ced4ddcb4097134ff3c332f>
    <TaxCatchAll xmlns="0d00cc6f-371f-44f9-8ba6-7d4df16db966" xsi:nil="true"/>
    <_Flow_SignoffStatus xmlns="b2c520a8-0ac6-403e-acc4-75f8ffc52051" xsi:nil="true"/>
    <SharedWithUsers xmlns="0d00cc6f-371f-44f9-8ba6-7d4df16db966">
      <UserInfo>
        <DisplayName/>
        <AccountId xsi:nil="true"/>
        <AccountType/>
      </UserInfo>
    </SharedWithUsers>
    <MediaLengthInSeconds xmlns="b2c520a8-0ac6-403e-acc4-75f8ffc52051" xsi:nil="true"/>
  </documentManagement>
</p:properties>
</file>

<file path=customXml/itemProps1.xml><?xml version="1.0" encoding="utf-8"?>
<ds:datastoreItem xmlns:ds="http://schemas.openxmlformats.org/officeDocument/2006/customXml" ds:itemID="{23E2D03B-814A-43C6-B135-EFD95DF66259}">
  <ds:schemaRefs>
    <ds:schemaRef ds:uri="http://schemas.microsoft.com/sharepoint/v3/contenttype/forms"/>
  </ds:schemaRefs>
</ds:datastoreItem>
</file>

<file path=customXml/itemProps2.xml><?xml version="1.0" encoding="utf-8"?>
<ds:datastoreItem xmlns:ds="http://schemas.openxmlformats.org/officeDocument/2006/customXml" ds:itemID="{C1D0F2C5-C945-4A60-AEBB-9420418A3812}">
  <ds:schemaRefs>
    <ds:schemaRef ds:uri="0d00cc6f-371f-44f9-8ba6-7d4df16db966"/>
    <ds:schemaRef ds:uri="b2c520a8-0ac6-403e-acc4-75f8ffc520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8DF5F97-4250-4C32-B39A-ED87657B0D86}">
  <ds:schemaRefs>
    <ds:schemaRef ds:uri="http://schemas.microsoft.com/office/2006/metadata/properties"/>
    <ds:schemaRef ds:uri="http://purl.org/dc/elements/1.1/"/>
    <ds:schemaRef ds:uri="b2c520a8-0ac6-403e-acc4-75f8ffc52051"/>
    <ds:schemaRef ds:uri="http://schemas.microsoft.com/office/2006/documentManagement/types"/>
    <ds:schemaRef ds:uri="http://www.w3.org/XML/1998/namespace"/>
    <ds:schemaRef ds:uri="0d00cc6f-371f-44f9-8ba6-7d4df16db966"/>
    <ds:schemaRef ds:uri="http://purl.org/dc/dcmitype/"/>
    <ds:schemaRef ds:uri="http://schemas.microsoft.com/office/infopath/2007/PartnerControls"/>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clbl:label id="{4c6f1a74-2f6e-4690-b14f-de3b6e4340e5}" enabled="0" method="" siteId="{4c6f1a74-2f6e-4690-b14f-de3b6e4340e5}" removed="1"/>
</clbl:labelList>
</file>

<file path=docProps/app.xml><?xml version="1.0" encoding="utf-8"?>
<Properties xmlns="http://schemas.openxmlformats.org/officeDocument/2006/extended-properties" xmlns:vt="http://schemas.openxmlformats.org/officeDocument/2006/docPropsVTypes">
  <Template>Facet</Template>
  <TotalTime>0</TotalTime>
  <Words>3055</Words>
  <Application>Microsoft Office PowerPoint</Application>
  <PresentationFormat>Widescreen</PresentationFormat>
  <Paragraphs>377</Paragraphs>
  <Slides>34</Slides>
  <Notes>23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Aptos</vt:lpstr>
      <vt:lpstr>Aptos Display</vt:lpstr>
      <vt:lpstr>Arial</vt:lpstr>
      <vt:lpstr>Calibri</vt:lpstr>
      <vt:lpstr>Calibri Light</vt:lpstr>
      <vt:lpstr>Comic Sans MS</vt:lpstr>
      <vt:lpstr>Trebuchet MS</vt:lpstr>
      <vt:lpstr>Wingdings 3</vt:lpstr>
      <vt:lpstr>Facet</vt:lpstr>
      <vt:lpstr>Office Theme</vt:lpstr>
      <vt:lpstr>1_Office Theme</vt:lpstr>
      <vt:lpstr>Welcome to EYFS 2026-27</vt:lpstr>
      <vt:lpstr>The Senior Leadership Team</vt:lpstr>
      <vt:lpstr>EYFS Teaching Team</vt:lpstr>
      <vt:lpstr>EYFS vision</vt:lpstr>
      <vt:lpstr>EYFS Curriculum</vt:lpstr>
      <vt:lpstr>Important dates</vt:lpstr>
      <vt:lpstr>Timings once the children are full time</vt:lpstr>
      <vt:lpstr>What will my child need each day?</vt:lpstr>
      <vt:lpstr>Home-school communication </vt:lpstr>
      <vt:lpstr>PowerPoint Presentation</vt:lpstr>
      <vt:lpstr>PowerPoint Presentation</vt:lpstr>
      <vt:lpstr>Expectations at Staplehurst At Staplehurst School, we demonstrate…</vt:lpstr>
      <vt:lpstr>Behaviour Expectations </vt:lpstr>
      <vt:lpstr>PowerPoint Presentation</vt:lpstr>
      <vt:lpstr>Home Learning </vt:lpstr>
      <vt:lpstr>Attendance</vt:lpstr>
      <vt:lpstr>Punctuality</vt:lpstr>
      <vt:lpstr>Wrap around care</vt:lpstr>
      <vt:lpstr>Practical ways to prepare your child for school​</vt:lpstr>
      <vt:lpstr>Support for starting school</vt:lpstr>
      <vt:lpstr>Supporting your child’s language development</vt:lpstr>
      <vt:lpstr>Current challenge</vt:lpstr>
      <vt:lpstr>5 Strategies for parents</vt:lpstr>
      <vt:lpstr>5 Strategies for parents</vt:lpstr>
      <vt:lpstr>5 Strategies for parents</vt:lpstr>
      <vt:lpstr>Pupil Premium</vt:lpstr>
      <vt:lpstr>Pupil Premium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Meet the Teacher</dc:title>
  <dc:creator>Mr Tate</dc:creator>
  <cp:lastModifiedBy>Mrs S Golding</cp:lastModifiedBy>
  <cp:revision>17</cp:revision>
  <cp:lastPrinted>2022-06-20T06:29:38Z</cp:lastPrinted>
  <dcterms:created xsi:type="dcterms:W3CDTF">2020-06-29T16:38:37Z</dcterms:created>
  <dcterms:modified xsi:type="dcterms:W3CDTF">2026-07-03T12:03:14Z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0x0101000400D14C33955A45A6A0F673286D27E8</vt:lpwstr>
  </property>
  <property fmtid="{D5CDD505-2E9C-101B-9397-08002B2CF9AE}" pid="3" name="MediaServiceImageTags">
    <vt:lpwstr/>
  </property>
  <property fmtid="{D5CDD505-2E9C-101B-9397-08002B2CF9AE}" pid="4" name="Order">
    <vt:r8>109800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